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24"/>
  </p:notesMasterIdLst>
  <p:sldIdLst>
    <p:sldId id="256" r:id="rId2"/>
    <p:sldId id="352" r:id="rId3"/>
    <p:sldId id="334" r:id="rId4"/>
    <p:sldId id="335" r:id="rId5"/>
    <p:sldId id="336" r:id="rId6"/>
    <p:sldId id="338" r:id="rId7"/>
    <p:sldId id="339" r:id="rId8"/>
    <p:sldId id="340" r:id="rId9"/>
    <p:sldId id="353" r:id="rId10"/>
    <p:sldId id="354" r:id="rId11"/>
    <p:sldId id="344" r:id="rId12"/>
    <p:sldId id="348" r:id="rId13"/>
    <p:sldId id="349" r:id="rId14"/>
    <p:sldId id="350" r:id="rId15"/>
    <p:sldId id="351" r:id="rId16"/>
    <p:sldId id="343" r:id="rId17"/>
    <p:sldId id="342" r:id="rId18"/>
    <p:sldId id="355" r:id="rId19"/>
    <p:sldId id="341" r:id="rId20"/>
    <p:sldId id="345" r:id="rId21"/>
    <p:sldId id="285" r:id="rId22"/>
    <p:sldId id="321"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Hammersmith One" panose="020B0604020202020204" charset="0"/>
      <p:regular r:id="rId30"/>
    </p:embeddedFont>
    <p:embeddedFont>
      <p:font typeface="Istok Web" panose="020B0604020202020204" charset="0"/>
      <p:regular r:id="rId31"/>
      <p:bold r:id="rId32"/>
      <p:italic r:id="rId33"/>
      <p:boldItalic r:id="rId34"/>
    </p:embeddedFont>
    <p:embeddedFont>
      <p:font typeface="Neue Haas Grotesk Text Pro" panose="020B0504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1FD"/>
    <a:srgbClr val="FCCBA9"/>
    <a:srgbClr val="000000"/>
    <a:srgbClr val="F77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07" autoAdjust="0"/>
  </p:normalViewPr>
  <p:slideViewPr>
    <p:cSldViewPr snapToGrid="0">
      <p:cViewPr varScale="1">
        <p:scale>
          <a:sx n="94" d="100"/>
          <a:sy n="94" d="100"/>
        </p:scale>
        <p:origin x="11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Models</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109370"/>
        <a:ext cx="1495077" cy="1351962"/>
      </dsp:txXfrm>
    </dsp:sp>
    <dsp:sp modelId="{832C0FBE-C69C-4D0F-BDA1-E544DE2B8E3F}">
      <dsp:nvSpPr>
        <dsp:cNvPr id="0" name=""/>
        <dsp:cNvSpPr/>
      </dsp:nvSpPr>
      <dsp:spPr>
        <a:xfrm>
          <a:off x="1740733"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667859"/>
        <a:ext cx="234353" cy="234985"/>
      </dsp:txXfrm>
    </dsp:sp>
    <dsp:sp modelId="{85E3699A-6C3E-418A-B0B5-D934E949E87D}">
      <dsp:nvSpPr>
        <dsp:cNvPr id="0" name=""/>
        <dsp:cNvSpPr/>
      </dsp:nvSpPr>
      <dsp:spPr>
        <a:xfrm>
          <a:off x="2214494"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109370"/>
        <a:ext cx="1495077" cy="1351962"/>
      </dsp:txXfrm>
    </dsp:sp>
    <dsp:sp modelId="{19E5416A-F1FE-44C9-B3F3-576E15E34E17}">
      <dsp:nvSpPr>
        <dsp:cNvPr id="0" name=""/>
        <dsp:cNvSpPr/>
      </dsp:nvSpPr>
      <dsp:spPr>
        <a:xfrm>
          <a:off x="3951615"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667859"/>
        <a:ext cx="234353" cy="234985"/>
      </dsp:txXfrm>
    </dsp:sp>
    <dsp:sp modelId="{2BC8E33B-7808-4EF3-8EB4-8D3DD6F9BAB2}">
      <dsp:nvSpPr>
        <dsp:cNvPr id="0" name=""/>
        <dsp:cNvSpPr/>
      </dsp:nvSpPr>
      <dsp:spPr>
        <a:xfrm>
          <a:off x="4425376"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109370"/>
        <a:ext cx="1495077" cy="1351962"/>
      </dsp:txXfrm>
    </dsp:sp>
    <dsp:sp modelId="{53240F96-7CC7-4D91-8A8F-A5C72ED5FCE9}">
      <dsp:nvSpPr>
        <dsp:cNvPr id="0" name=""/>
        <dsp:cNvSpPr/>
      </dsp:nvSpPr>
      <dsp:spPr>
        <a:xfrm>
          <a:off x="6162498" y="589531"/>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667859"/>
        <a:ext cx="234353" cy="234985"/>
      </dsp:txXfrm>
    </dsp:sp>
    <dsp:sp modelId="{5094EB91-F35E-46CA-8EA2-534981E36DD0}">
      <dsp:nvSpPr>
        <dsp:cNvPr id="0" name=""/>
        <dsp:cNvSpPr/>
      </dsp:nvSpPr>
      <dsp:spPr>
        <a:xfrm>
          <a:off x="6636258" y="67308"/>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Models</a:t>
          </a:r>
        </a:p>
      </dsp:txBody>
      <dsp:txXfrm>
        <a:off x="6678320" y="109370"/>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localhost:8888/notebooks/group3_notebook_CE9010_2021.ipynb#4.3.1-|-Covariance-Matrix-+-Heatma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19190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85279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 | Data Pre-Processing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4.1 | Reformatting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Certain columns need to be reformatted into their appropriate data type for analysis.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particular, we will be converting categorical data with multiple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classfications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dummy variables where each category is a binary variable. To do so, we shall be using a tool known as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OneHotEncoding</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(OHE).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Convert 'object' columns into appropriate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dtype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Confidence</a:t>
            </a:r>
          </a:p>
          <a:p>
            <a:pPr>
              <a:lnSpc>
                <a:spcPct val="107000"/>
              </a:lnSpc>
              <a:spcAft>
                <a:spcPts val="800"/>
              </a:spcAft>
            </a:pP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Daynight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Time into integers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373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 | Processing the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better analysis, we wanted to process and convert elements of the dataset such that we had more uniform types of features. We ended up with two different datasets to use in our model.</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4.2.1 | Adding location information (First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our dataset was limited in useful features, we wanted to add supplementary information. Using a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geopandas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package, we were able to get more information about the location of the fire using latitude and longitude. We were able to add information like the country, continent and estimated population of in the area, which could be useful features to determine the intensity of the fire.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Also cleaned up any missing or NULL values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Conducted OHE, mainly on categories such as the continent and location name, as the values of the data are harder to utilise in our models</a:t>
            </a:r>
          </a:p>
          <a:p>
            <a:pPr>
              <a:lnSpc>
                <a:spcPct val="107000"/>
              </a:lnSpc>
              <a:spcAft>
                <a:spcPts val="800"/>
              </a:spcAft>
            </a:pPr>
            <a:endParaRPr lang="en-SG" sz="1800" b="1"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4.2.2 | Converting continuous features into categorical features (Second dataset)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make the model more accurate, we attempted to convert continuous features into categorical features by splitting the datapoints into 5 bins of equally spaced out ranges of continuous data. We will then use OHE to convert these bins into dummy variables. This is so that we can simplify and standardize the type of features which is fed to the models by converting all the features (X) to binary variables. We will be training our models using this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fully categorical dataset, as well as the mixed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ontinuous</a:t>
            </a:r>
            <a:r>
              <a:rPr lang="en-SG" sz="1800" dirty="0">
                <a:effectLst/>
                <a:latin typeface="Calibri" panose="020F0502020204030204" pitchFamily="34" charset="0"/>
                <a:ea typeface="DengXian" panose="02010600030101010101" pitchFamily="2" charset="-122"/>
                <a:cs typeface="Times New Roman" panose="02020603050405020304" pitchFamily="18" charset="0"/>
              </a:rPr>
              <a:t>-categorical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Split into 5 percentiles with intervals of 20 each</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Used OHE to convert into binary representations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4.2.3 | Dataset Summary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that, we have 2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preprocessed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datasets that we can use to train our models: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Mixed Dataset - Binary Features + Continuous Features Mix</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Binned Dataset - All Binary Features</a:t>
            </a:r>
          </a:p>
          <a:p>
            <a:endParaRPr lang="en-SG" dirty="0"/>
          </a:p>
        </p:txBody>
      </p:sp>
    </p:spTree>
    <p:extLst>
      <p:ext uri="{BB962C8B-B14F-4D97-AF65-F5344CB8AC3E}">
        <p14:creationId xmlns:p14="http://schemas.microsoft.com/office/powerpoint/2010/main" val="161024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 | Feature Selection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our two pre-processed datasets, we shall do some feature selection to make our models run faster and smoother.</a:t>
            </a:r>
          </a:p>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4.3.1 | Covariance Matrix + Heatmap</a:t>
            </a:r>
            <a:r>
              <a:rPr lang="en-SG" sz="1800" b="1" u="sng" dirty="0">
                <a:solidFill>
                  <a:srgbClr val="0000FF"/>
                </a:solidFill>
                <a:effectLst/>
                <a:latin typeface="Calibri" panose="020F0502020204030204" pitchFamily="34" charset="0"/>
                <a:ea typeface="DengXian" panose="02010600030101010101" pitchFamily="2" charset="-122"/>
                <a:cs typeface="Times New Roman" panose="02020603050405020304" pitchFamily="18" charset="0"/>
                <a:hlinkClick r:id="rId3"/>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Covariance Matrix for Mixed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generate the covariance matrix for the mixed dataset, we first standardize the variables with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sklearn’s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standard scalar and plotted the heatmap</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Out of all these relations, we would like to explore the relationship between brightness values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frp</a:t>
            </a:r>
            <a:r>
              <a:rPr lang="en-SG" sz="1800" dirty="0">
                <a:effectLst/>
                <a:latin typeface="Calibri" panose="020F0502020204030204" pitchFamily="34" charset="0"/>
                <a:ea typeface="DengXian" panose="02010600030101010101" pitchFamily="2" charset="-122"/>
                <a:cs typeface="Times New Roman" panose="02020603050405020304" pitchFamily="18" charset="0"/>
              </a:rPr>
              <a:t> values for our project.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also note that most of the variables are independent of each other, which is ideal for choosing dimensions which do not overlap for our function.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Due to the dynamic nature of our dataset, the values are subject to change</a:t>
            </a:r>
            <a:endParaRPr lang="en-SG" dirty="0"/>
          </a:p>
        </p:txBody>
      </p:sp>
    </p:spTree>
    <p:extLst>
      <p:ext uri="{BB962C8B-B14F-4D97-AF65-F5344CB8AC3E}">
        <p14:creationId xmlns:p14="http://schemas.microsoft.com/office/powerpoint/2010/main" val="327669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4.3.2 | Random Forest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Another model we utilised is the Random Forest model, which comprises of a user-determined number of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works through the following steps: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 random sample is selected from the given dataset.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From this random sample, a decision tree is crafted. Assuming there are n random samples selected, there will be n decision trees. (The argument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n_estimators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allows the user to choose the value of 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When the Random Forest model makes a prediction, each decision tree will then produce a predicted result. Voting will commence for all n decision trees.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all n predicted results have been voted upon, the highest voted result is the final prediction.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model has proven to be both accurate and robust due to the number of decision trees involved; additionally, due to it taking the average of all predictions by the decision trees, it is not affected by overfitting.</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are only utilising this for the first dataset, containing both binary and continuous features, as the predictions of the binary dataset alone can overlap, with one feature but varying percentiles.</a:t>
            </a:r>
          </a:p>
          <a:p>
            <a:endParaRPr lang="en-SG" dirty="0"/>
          </a:p>
        </p:txBody>
      </p:sp>
    </p:spTree>
    <p:extLst>
      <p:ext uri="{BB962C8B-B14F-4D97-AF65-F5344CB8AC3E}">
        <p14:creationId xmlns:p14="http://schemas.microsoft.com/office/powerpoint/2010/main" val="321602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186016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p>
          <a:p>
            <a:pPr marL="0" lvl="0" indent="0" algn="l" rtl="0">
              <a:spcBef>
                <a:spcPts val="0"/>
              </a:spcBef>
              <a:spcAft>
                <a:spcPts val="0"/>
              </a:spcAft>
              <a:buNone/>
            </a:pPr>
            <a:r>
              <a:rPr lang="en-SG" dirty="0"/>
              <a:t>Data Visualization</a:t>
            </a:r>
          </a:p>
          <a:p>
            <a:pPr marL="0" lvl="0" indent="0" algn="l" rtl="0">
              <a:spcBef>
                <a:spcPts val="0"/>
              </a:spcBef>
              <a:spcAft>
                <a:spcPts val="0"/>
              </a:spcAft>
              <a:buNone/>
            </a:pPr>
            <a:r>
              <a:rPr lang="en-SG" dirty="0"/>
              <a:t>Data Cleaning</a:t>
            </a:r>
          </a:p>
          <a:p>
            <a:pPr marL="0" lvl="0" indent="0" algn="l" rtl="0">
              <a:spcBef>
                <a:spcPts val="0"/>
              </a:spcBef>
              <a:spcAft>
                <a:spcPts val="0"/>
              </a:spcAft>
              <a:buNone/>
            </a:pPr>
            <a:r>
              <a:rPr lang="en-SG" dirty="0"/>
              <a:t>One Hot Encoding</a:t>
            </a:r>
          </a:p>
          <a:p>
            <a:pPr marL="0" lvl="0" indent="0" algn="l" rtl="0">
              <a:spcBef>
                <a:spcPts val="0"/>
              </a:spcBef>
              <a:spcAft>
                <a:spcPts val="0"/>
              </a:spcAft>
              <a:buNone/>
            </a:pPr>
            <a:r>
              <a:rPr lang="en-SG" dirty="0"/>
              <a:t>Creating Models</a:t>
            </a:r>
          </a:p>
          <a:p>
            <a:pPr marL="0" lvl="0" indent="0" algn="l" rtl="0">
              <a:spcBef>
                <a:spcPts val="0"/>
              </a:spcBef>
              <a:spcAft>
                <a:spcPts val="0"/>
              </a:spcAft>
              <a:buNone/>
            </a:pPr>
            <a:r>
              <a:rPr lang="en-SG" dirty="0"/>
              <a:t>Cross Validation</a:t>
            </a:r>
          </a:p>
          <a:p>
            <a:pPr marL="0" lvl="0" indent="0" algn="l" rtl="0">
              <a:spcBef>
                <a:spcPts val="0"/>
              </a:spcBef>
              <a:spcAft>
                <a:spcPts val="0"/>
              </a:spcAft>
              <a:buNone/>
            </a:pPr>
            <a:r>
              <a:rPr lang="en-SG" dirty="0"/>
              <a:t>Evaluating Model Accuracy</a:t>
            </a:r>
          </a:p>
          <a:p>
            <a:pPr marL="0" lvl="0" indent="0" algn="l" rtl="0">
              <a:spcBef>
                <a:spcPts val="0"/>
              </a:spcBef>
              <a:spcAft>
                <a:spcPts val="0"/>
              </a:spcAft>
              <a:buNone/>
            </a:pPr>
            <a:r>
              <a:rPr lang="en-SG" dirty="0"/>
              <a:t>Feature Selection</a:t>
            </a:r>
          </a:p>
          <a:p>
            <a:pPr marL="0" lvl="0" indent="0" algn="l" rtl="0">
              <a:spcBef>
                <a:spcPts val="0"/>
              </a:spcBef>
              <a:spcAft>
                <a:spcPts val="0"/>
              </a:spcAft>
              <a:buNone/>
            </a:pPr>
            <a:r>
              <a:rPr lang="en-SG" dirty="0"/>
              <a:t>Video Editing</a:t>
            </a:r>
          </a:p>
          <a:p>
            <a:pPr marL="0" lvl="0" indent="0" algn="l" rtl="0">
              <a:spcBef>
                <a:spcPts val="0"/>
              </a:spcBef>
              <a:spcAft>
                <a:spcPts val="0"/>
              </a:spcAft>
              <a:buNone/>
            </a:pPr>
            <a:r>
              <a:rPr lang="en-SG" dirty="0"/>
              <a:t>Presentation and Write Up</a:t>
            </a:r>
            <a:endParaRPr dirty="0"/>
          </a:p>
        </p:txBody>
      </p:sp>
    </p:spTree>
    <p:extLst>
      <p:ext uri="{BB962C8B-B14F-4D97-AF65-F5344CB8AC3E}">
        <p14:creationId xmlns:p14="http://schemas.microsoft.com/office/powerpoint/2010/main" val="426654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lang="en-US" dirty="0"/>
          </a:p>
          <a:p>
            <a:endParaRPr lang="en-SG" dirty="0"/>
          </a:p>
        </p:txBody>
      </p:sp>
    </p:spTree>
    <p:extLst>
      <p:ext uri="{BB962C8B-B14F-4D97-AF65-F5344CB8AC3E}">
        <p14:creationId xmlns:p14="http://schemas.microsoft.com/office/powerpoint/2010/main" val="53192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22403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r>
              <a:rPr lang="en-US" b="0" i="0" dirty="0">
                <a:solidFill>
                  <a:srgbClr val="000000"/>
                </a:solidFill>
                <a:effectLst/>
                <a:latin typeface="Helvetica Neue"/>
              </a:rPr>
              <a:t>We want to see are able to predict how intense a fire will be based on location and brightness data captured by the satellite imaging. If there is a relation, we can utilize more satellites to detect fires and locate firefighters and agencies against slash and burn near places which tends to produce the worst fires. </a:t>
            </a:r>
            <a:endParaRPr lang="en-US" dirty="0"/>
          </a:p>
        </p:txBody>
      </p:sp>
    </p:spTree>
    <p:extLst>
      <p:ext uri="{BB962C8B-B14F-4D97-AF65-F5344CB8AC3E}">
        <p14:creationId xmlns:p14="http://schemas.microsoft.com/office/powerpoint/2010/main" val="423698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8893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92787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68426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2000"/>
              </a:spcBef>
              <a:spcAft>
                <a:spcPts val="600"/>
              </a:spcAft>
              <a:buNone/>
            </a:pPr>
            <a:endParaRPr lang="en-US" dirty="0"/>
          </a:p>
        </p:txBody>
      </p:sp>
    </p:spTree>
    <p:extLst>
      <p:ext uri="{BB962C8B-B14F-4D97-AF65-F5344CB8AC3E}">
        <p14:creationId xmlns:p14="http://schemas.microsoft.com/office/powerpoint/2010/main" val="300397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79"/>
        <p:cNvGrpSpPr/>
        <p:nvPr/>
      </p:nvGrpSpPr>
      <p:grpSpPr>
        <a:xfrm>
          <a:off x="0" y="0"/>
          <a:ext cx="0" cy="0"/>
          <a:chOff x="0" y="0"/>
          <a:chExt cx="0" cy="0"/>
        </a:xfrm>
      </p:grpSpPr>
      <p:sp>
        <p:nvSpPr>
          <p:cNvPr id="180" name="Google Shape;180;p23"/>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10800000">
            <a:off x="607675" y="4642200"/>
            <a:ext cx="108300" cy="5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3"/>
          <p:cNvGrpSpPr/>
          <p:nvPr/>
        </p:nvGrpSpPr>
        <p:grpSpPr>
          <a:xfrm rot="10800000">
            <a:off x="-13112" y="934875"/>
            <a:ext cx="9165813" cy="3779425"/>
            <a:chOff x="10600" y="436050"/>
            <a:chExt cx="9165813" cy="3779425"/>
          </a:xfrm>
        </p:grpSpPr>
        <p:sp>
          <p:nvSpPr>
            <p:cNvPr id="183" name="Google Shape;183;p23"/>
            <p:cNvSpPr/>
            <p:nvPr/>
          </p:nvSpPr>
          <p:spPr>
            <a:xfrm rot="5400000" flipH="1">
              <a:off x="4543363" y="-417575"/>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flipH="1">
              <a:off x="4537150" y="-4090500"/>
              <a:ext cx="108300" cy="916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853277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84244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ubTitle" idx="1"/>
          </p:nvPr>
        </p:nvSpPr>
        <p:spPr>
          <a:xfrm>
            <a:off x="6330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3"/>
          <p:cNvSpPr txBox="1">
            <a:spLocks noGrp="1"/>
          </p:cNvSpPr>
          <p:nvPr>
            <p:ph type="subTitle" idx="2"/>
          </p:nvPr>
        </p:nvSpPr>
        <p:spPr>
          <a:xfrm>
            <a:off x="772675"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2654100"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23"/>
          <p:cNvSpPr txBox="1">
            <a:spLocks noGrp="1"/>
          </p:cNvSpPr>
          <p:nvPr>
            <p:ph type="subTitle" idx="4"/>
          </p:nvPr>
        </p:nvSpPr>
        <p:spPr>
          <a:xfrm>
            <a:off x="2793746"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4675176"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23"/>
          <p:cNvSpPr txBox="1">
            <a:spLocks noGrp="1"/>
          </p:cNvSpPr>
          <p:nvPr>
            <p:ph type="subTitle" idx="6"/>
          </p:nvPr>
        </p:nvSpPr>
        <p:spPr>
          <a:xfrm>
            <a:off x="4814829"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23"/>
          <p:cNvSpPr txBox="1">
            <a:spLocks noGrp="1"/>
          </p:cNvSpPr>
          <p:nvPr>
            <p:ph type="subTitle" idx="7"/>
          </p:nvPr>
        </p:nvSpPr>
        <p:spPr>
          <a:xfrm>
            <a:off x="66885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23"/>
          <p:cNvSpPr txBox="1">
            <a:spLocks noGrp="1"/>
          </p:cNvSpPr>
          <p:nvPr>
            <p:ph type="subTitle" idx="8"/>
          </p:nvPr>
        </p:nvSpPr>
        <p:spPr>
          <a:xfrm>
            <a:off x="6828163"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3"/>
          <p:cNvSpPr txBox="1">
            <a:spLocks noGrp="1"/>
          </p:cNvSpPr>
          <p:nvPr>
            <p:ph type="title" hasCustomPrompt="1"/>
          </p:nvPr>
        </p:nvSpPr>
        <p:spPr>
          <a:xfrm>
            <a:off x="744325"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3"/>
          <p:cNvSpPr txBox="1">
            <a:spLocks noGrp="1"/>
          </p:cNvSpPr>
          <p:nvPr>
            <p:ph type="title" idx="9" hasCustomPrompt="1"/>
          </p:nvPr>
        </p:nvSpPr>
        <p:spPr>
          <a:xfrm>
            <a:off x="2765396"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3"/>
          <p:cNvSpPr txBox="1">
            <a:spLocks noGrp="1"/>
          </p:cNvSpPr>
          <p:nvPr>
            <p:ph type="title" idx="13" hasCustomPrompt="1"/>
          </p:nvPr>
        </p:nvSpPr>
        <p:spPr>
          <a:xfrm>
            <a:off x="4786479"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3"/>
          <p:cNvSpPr txBox="1">
            <a:spLocks noGrp="1"/>
          </p:cNvSpPr>
          <p:nvPr>
            <p:ph type="title" idx="14" hasCustomPrompt="1"/>
          </p:nvPr>
        </p:nvSpPr>
        <p:spPr>
          <a:xfrm>
            <a:off x="6799813"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 name="Google Shape;199;p23"/>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24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9" r:id="rId5"/>
    <p:sldLayoutId id="2147483676" r:id="rId6"/>
    <p:sldLayoutId id="2147483677" r:id="rId7"/>
    <p:sldLayoutId id="2147483678"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xwatermelon/Group3_CE9010_2021" TargetMode="External"/><Relationship Id="rId3" Type="http://schemas.openxmlformats.org/officeDocument/2006/relationships/image" Target="../media/image27.png"/><Relationship Id="rId7" Type="http://schemas.openxmlformats.org/officeDocument/2006/relationships/hyperlink" Target="http://bit.ly/2TtBDfr"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635380" y="0"/>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29"/>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animated </a:t>
            </a:r>
            <a:r>
              <a:rPr lang="en-SG" sz="2000" b="1" dirty="0">
                <a:latin typeface="Istok Web" panose="020B0604020202020204" charset="0"/>
              </a:rPr>
              <a:t>over every day</a:t>
            </a:r>
          </a:p>
          <a:p>
            <a:pPr marL="342900" indent="-342900">
              <a:buFont typeface="Arial" panose="020B0604020202020204" pitchFamily="34" charset="0"/>
              <a:buChar char="•"/>
            </a:pPr>
            <a:r>
              <a:rPr lang="en-SG" sz="2000" dirty="0">
                <a:latin typeface="Istok Web" panose="020B0604020202020204" charset="0"/>
              </a:rPr>
              <a:t>Observed concentration of fire data in same region</a:t>
            </a:r>
          </a:p>
        </p:txBody>
      </p:sp>
      <p:pic>
        <p:nvPicPr>
          <p:cNvPr id="5" name="Screen Recording 3">
            <a:hlinkClick r:id="" action="ppaction://media"/>
            <a:extLst>
              <a:ext uri="{FF2B5EF4-FFF2-40B4-BE49-F238E27FC236}">
                <a16:creationId xmlns:a16="http://schemas.microsoft.com/office/drawing/2014/main" id="{C6E68D71-CC11-42F7-8A39-3C01A0AF0D50}"/>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35875" y="1501615"/>
            <a:ext cx="4551707" cy="2833845"/>
          </a:xfrm>
          <a:prstGeom prst="rect">
            <a:avLst/>
          </a:prstGeom>
        </p:spPr>
      </p:pic>
      <p:pic>
        <p:nvPicPr>
          <p:cNvPr id="7" name="Picture 6">
            <a:extLst>
              <a:ext uri="{FF2B5EF4-FFF2-40B4-BE49-F238E27FC236}">
                <a16:creationId xmlns:a16="http://schemas.microsoft.com/office/drawing/2014/main" id="{947AC6A1-DC76-4431-BFA9-4C7C2D929A1D}"/>
              </a:ext>
            </a:extLst>
          </p:cNvPr>
          <p:cNvPicPr>
            <a:picLocks noChangeAspect="1"/>
          </p:cNvPicPr>
          <p:nvPr/>
        </p:nvPicPr>
        <p:blipFill>
          <a:blip r:embed="rId6"/>
          <a:stretch>
            <a:fillRect/>
          </a:stretch>
        </p:blipFill>
        <p:spPr>
          <a:xfrm>
            <a:off x="4989457" y="1501615"/>
            <a:ext cx="389641" cy="1748022"/>
          </a:xfrm>
          <a:prstGeom prst="rect">
            <a:avLst/>
          </a:prstGeom>
        </p:spPr>
      </p:pic>
      <p:sp>
        <p:nvSpPr>
          <p:cNvPr id="6" name="Google Shape;328;p38">
            <a:extLst>
              <a:ext uri="{FF2B5EF4-FFF2-40B4-BE49-F238E27FC236}">
                <a16:creationId xmlns:a16="http://schemas.microsoft.com/office/drawing/2014/main" id="{FD190CF6-E9CA-48FC-A2E0-02BC17CC0F4F}"/>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1267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8"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5"/>
                </p:tgtEl>
              </p:cMediaNode>
            </p:video>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1949041"/>
            <a:ext cx="3592800" cy="1938992"/>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hour, animated over every day</a:t>
            </a:r>
          </a:p>
          <a:p>
            <a:pPr marL="342900" indent="-342900">
              <a:buFont typeface="Arial" panose="020B0604020202020204" pitchFamily="34" charset="0"/>
              <a:buChar char="•"/>
            </a:pPr>
            <a:r>
              <a:rPr lang="en-SG" sz="2000" dirty="0">
                <a:latin typeface="Istok Web" panose="020B0604020202020204" charset="0"/>
              </a:rPr>
              <a:t>Observed peaks at certain times of day</a:t>
            </a:r>
          </a:p>
        </p:txBody>
      </p:sp>
      <p:pic>
        <p:nvPicPr>
          <p:cNvPr id="3" name="Picture 2">
            <a:extLst>
              <a:ext uri="{FF2B5EF4-FFF2-40B4-BE49-F238E27FC236}">
                <a16:creationId xmlns:a16="http://schemas.microsoft.com/office/drawing/2014/main" id="{F85A0B91-74BA-4EA4-945F-6672BB8AFB88}"/>
              </a:ext>
            </a:extLst>
          </p:cNvPr>
          <p:cNvPicPr>
            <a:picLocks noChangeAspect="1"/>
          </p:cNvPicPr>
          <p:nvPr/>
        </p:nvPicPr>
        <p:blipFill>
          <a:blip r:embed="rId3"/>
          <a:stretch>
            <a:fillRect/>
          </a:stretch>
        </p:blipFill>
        <p:spPr>
          <a:xfrm>
            <a:off x="835875" y="1404130"/>
            <a:ext cx="4543223" cy="3028815"/>
          </a:xfrm>
          <a:prstGeom prst="rect">
            <a:avLst/>
          </a:prstGeom>
        </p:spPr>
      </p:pic>
      <p:sp>
        <p:nvSpPr>
          <p:cNvPr id="5" name="Google Shape;328;p38">
            <a:extLst>
              <a:ext uri="{FF2B5EF4-FFF2-40B4-BE49-F238E27FC236}">
                <a16:creationId xmlns:a16="http://schemas.microsoft.com/office/drawing/2014/main" id="{4B832C2D-E9EB-4928-A015-478681459C01}"/>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65839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4077-BFB3-4012-9740-CE8539F729A5}"/>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
        <p:nvSpPr>
          <p:cNvPr id="3" name="Rectangle 2">
            <a:extLst>
              <a:ext uri="{FF2B5EF4-FFF2-40B4-BE49-F238E27FC236}">
                <a16:creationId xmlns:a16="http://schemas.microsoft.com/office/drawing/2014/main" id="{7FFC6E1D-086C-406B-94CB-2AFAC070F908}"/>
              </a:ext>
            </a:extLst>
          </p:cNvPr>
          <p:cNvSpPr/>
          <p:nvPr/>
        </p:nvSpPr>
        <p:spPr>
          <a:xfrm>
            <a:off x="1067921" y="1886299"/>
            <a:ext cx="3466827" cy="338554"/>
          </a:xfrm>
          <a:prstGeom prst="rect">
            <a:avLst/>
          </a:prstGeom>
        </p:spPr>
        <p:txBody>
          <a:bodyPr wrap="square">
            <a:spAutoFit/>
          </a:bodyPr>
          <a:lstStyle/>
          <a:p>
            <a:pPr algn="ctr"/>
            <a:r>
              <a:rPr lang="en-SG" sz="1600" b="1" dirty="0">
                <a:latin typeface="Istok Web" panose="020B0604020202020204" charset="0"/>
              </a:rPr>
              <a:t>One Hot Encoding (OHE)</a:t>
            </a:r>
          </a:p>
        </p:txBody>
      </p:sp>
      <p:grpSp>
        <p:nvGrpSpPr>
          <p:cNvPr id="27" name="Group 26">
            <a:extLst>
              <a:ext uri="{FF2B5EF4-FFF2-40B4-BE49-F238E27FC236}">
                <a16:creationId xmlns:a16="http://schemas.microsoft.com/office/drawing/2014/main" id="{78852968-A0D0-4130-9B37-12CA20A204E2}"/>
              </a:ext>
            </a:extLst>
          </p:cNvPr>
          <p:cNvGrpSpPr/>
          <p:nvPr/>
        </p:nvGrpSpPr>
        <p:grpSpPr>
          <a:xfrm>
            <a:off x="1067923" y="2255656"/>
            <a:ext cx="3466827" cy="1446499"/>
            <a:chOff x="1105173" y="1848500"/>
            <a:chExt cx="3466827" cy="1446499"/>
          </a:xfrm>
        </p:grpSpPr>
        <p:grpSp>
          <p:nvGrpSpPr>
            <p:cNvPr id="23" name="Group 22">
              <a:extLst>
                <a:ext uri="{FF2B5EF4-FFF2-40B4-BE49-F238E27FC236}">
                  <a16:creationId xmlns:a16="http://schemas.microsoft.com/office/drawing/2014/main" id="{BAAA6C56-6AEE-44F3-BD41-7877D940323A}"/>
                </a:ext>
              </a:extLst>
            </p:cNvPr>
            <p:cNvGrpSpPr/>
            <p:nvPr/>
          </p:nvGrpSpPr>
          <p:grpSpPr>
            <a:xfrm>
              <a:off x="1105173" y="1848500"/>
              <a:ext cx="1980000" cy="1446499"/>
              <a:chOff x="1157801" y="2286798"/>
              <a:chExt cx="1980000" cy="1446499"/>
            </a:xfrm>
          </p:grpSpPr>
          <p:sp>
            <p:nvSpPr>
              <p:cNvPr id="12" name="TextBox 11">
                <a:extLst>
                  <a:ext uri="{FF2B5EF4-FFF2-40B4-BE49-F238E27FC236}">
                    <a16:creationId xmlns:a16="http://schemas.microsoft.com/office/drawing/2014/main" id="{45DE7061-B7CE-4650-97E9-D5E1049396E0}"/>
                  </a:ext>
                </a:extLst>
              </p:cNvPr>
              <p:cNvSpPr txBox="1"/>
              <p:nvPr/>
            </p:nvSpPr>
            <p:spPr>
              <a:xfrm>
                <a:off x="1157801" y="2563746"/>
                <a:ext cx="1980000" cy="1169551"/>
              </a:xfrm>
              <a:prstGeom prst="rect">
                <a:avLst/>
              </a:prstGeom>
              <a:noFill/>
              <a:ln w="57150">
                <a:solidFill>
                  <a:srgbClr val="00B050"/>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Confidence_low</a:t>
                </a:r>
                <a:endParaRPr lang="en-SG" sz="1400" b="1" dirty="0">
                  <a:solidFill>
                    <a:schemeClr val="tx1"/>
                  </a:solidFill>
                  <a:latin typeface="Istok Web" panose="020B0604020202020204" charset="0"/>
                </a:endParaRPr>
              </a:p>
              <a:p>
                <a:r>
                  <a:rPr lang="en-SG" b="1" dirty="0" err="1">
                    <a:solidFill>
                      <a:schemeClr val="tx1"/>
                    </a:solidFill>
                    <a:latin typeface="Istok Web" panose="020B0604020202020204" charset="0"/>
                  </a:rPr>
                  <a:t>Confidence_nominal</a:t>
                </a:r>
                <a:endParaRPr lang="en-SG" b="1" dirty="0">
                  <a:solidFill>
                    <a:schemeClr val="tx1"/>
                  </a:solidFill>
                  <a:latin typeface="Istok Web" panose="020B0604020202020204" charset="0"/>
                </a:endParaRPr>
              </a:p>
              <a:p>
                <a:r>
                  <a:rPr lang="en-SG" sz="1400" b="1" dirty="0" err="1">
                    <a:solidFill>
                      <a:schemeClr val="tx1"/>
                    </a:solidFill>
                    <a:latin typeface="Istok Web" panose="020B0604020202020204" charset="0"/>
                  </a:rPr>
                  <a:t>Con</a:t>
                </a:r>
                <a:r>
                  <a:rPr lang="en-SG" b="1" dirty="0" err="1">
                    <a:solidFill>
                      <a:schemeClr val="tx1"/>
                    </a:solidFill>
                    <a:latin typeface="Istok Web" panose="020B0604020202020204" charset="0"/>
                  </a:rPr>
                  <a:t>fidence_high</a:t>
                </a:r>
                <a:endParaRPr lang="en-SG" sz="1400" b="1" dirty="0">
                  <a:solidFill>
                    <a:schemeClr val="tx1"/>
                  </a:solidFill>
                  <a:latin typeface="Istok Web" panose="020B0604020202020204" charset="0"/>
                </a:endParaRPr>
              </a:p>
            </p:txBody>
          </p:sp>
          <p:sp>
            <p:nvSpPr>
              <p:cNvPr id="22" name="TextBox 21">
                <a:extLst>
                  <a:ext uri="{FF2B5EF4-FFF2-40B4-BE49-F238E27FC236}">
                    <a16:creationId xmlns:a16="http://schemas.microsoft.com/office/drawing/2014/main" id="{C28BFF83-19D5-498E-A9F1-D8EB509BA4B2}"/>
                  </a:ext>
                </a:extLst>
              </p:cNvPr>
              <p:cNvSpPr txBox="1"/>
              <p:nvPr/>
            </p:nvSpPr>
            <p:spPr>
              <a:xfrm>
                <a:off x="1157801" y="2286798"/>
                <a:ext cx="1177537" cy="307777"/>
              </a:xfrm>
              <a:prstGeom prst="rect">
                <a:avLst/>
              </a:prstGeom>
              <a:noFill/>
            </p:spPr>
            <p:txBody>
              <a:bodyPr wrap="square">
                <a:spAutoFit/>
              </a:bodyPr>
              <a:lstStyle/>
              <a:p>
                <a:r>
                  <a:rPr lang="en-SG" sz="1400" b="1" dirty="0">
                    <a:solidFill>
                      <a:srgbClr val="00B050"/>
                    </a:solidFill>
                    <a:latin typeface="Istok Web" panose="020B0604020202020204" charset="0"/>
                  </a:rPr>
                  <a:t>Confidence</a:t>
                </a:r>
                <a:endParaRPr lang="en-SG" dirty="0">
                  <a:solidFill>
                    <a:srgbClr val="00B050"/>
                  </a:solidFill>
                </a:endParaRPr>
              </a:p>
            </p:txBody>
          </p:sp>
        </p:grpSp>
        <p:grpSp>
          <p:nvGrpSpPr>
            <p:cNvPr id="24" name="Group 23">
              <a:extLst>
                <a:ext uri="{FF2B5EF4-FFF2-40B4-BE49-F238E27FC236}">
                  <a16:creationId xmlns:a16="http://schemas.microsoft.com/office/drawing/2014/main" id="{16B65165-B497-44EC-ADEE-47C52C1F4AC1}"/>
                </a:ext>
              </a:extLst>
            </p:cNvPr>
            <p:cNvGrpSpPr/>
            <p:nvPr/>
          </p:nvGrpSpPr>
          <p:grpSpPr>
            <a:xfrm>
              <a:off x="3302365" y="1848500"/>
              <a:ext cx="1269635" cy="1446499"/>
              <a:chOff x="1157801" y="2286798"/>
              <a:chExt cx="1269635" cy="1446499"/>
            </a:xfrm>
          </p:grpSpPr>
          <p:sp>
            <p:nvSpPr>
              <p:cNvPr id="25" name="TextBox 24">
                <a:extLst>
                  <a:ext uri="{FF2B5EF4-FFF2-40B4-BE49-F238E27FC236}">
                    <a16:creationId xmlns:a16="http://schemas.microsoft.com/office/drawing/2014/main" id="{1285DE2F-44A5-4425-BA52-813494D86AFC}"/>
                  </a:ext>
                </a:extLst>
              </p:cNvPr>
              <p:cNvSpPr txBox="1"/>
              <p:nvPr/>
            </p:nvSpPr>
            <p:spPr>
              <a:xfrm>
                <a:off x="1157801" y="2563746"/>
                <a:ext cx="1269635" cy="1169551"/>
              </a:xfrm>
              <a:prstGeom prst="rect">
                <a:avLst/>
              </a:prstGeom>
              <a:noFill/>
              <a:ln w="57150">
                <a:solidFill>
                  <a:srgbClr val="0066FF"/>
                </a:solidFill>
              </a:ln>
            </p:spPr>
            <p:txBody>
              <a:bodyPr wrap="square">
                <a:spAutoFit/>
              </a:bodyPr>
              <a:lstStyle/>
              <a:p>
                <a:endParaRPr lang="en-SG"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Daynight_D</a:t>
                </a:r>
                <a:endParaRPr lang="en-SG" sz="1400" b="1" dirty="0">
                  <a:solidFill>
                    <a:schemeClr val="tx1"/>
                  </a:solidFill>
                  <a:latin typeface="Istok Web" panose="020B0604020202020204" charset="0"/>
                </a:endParaRPr>
              </a:p>
              <a:p>
                <a:r>
                  <a:rPr lang="en-SG" sz="1400" b="1" dirty="0" err="1">
                    <a:solidFill>
                      <a:schemeClr val="tx1"/>
                    </a:solidFill>
                    <a:latin typeface="Istok Web" panose="020B0604020202020204" charset="0"/>
                  </a:rPr>
                  <a:t>Daynight_N</a:t>
                </a:r>
                <a:endParaRPr lang="en-SG" sz="1400" b="1" dirty="0">
                  <a:solidFill>
                    <a:schemeClr val="tx1"/>
                  </a:solidFill>
                  <a:latin typeface="Istok Web" panose="020B0604020202020204" charset="0"/>
                </a:endParaRPr>
              </a:p>
            </p:txBody>
          </p:sp>
          <p:sp>
            <p:nvSpPr>
              <p:cNvPr id="26" name="TextBox 25">
                <a:extLst>
                  <a:ext uri="{FF2B5EF4-FFF2-40B4-BE49-F238E27FC236}">
                    <a16:creationId xmlns:a16="http://schemas.microsoft.com/office/drawing/2014/main" id="{5CB28D3C-274B-481C-A21E-60F682552064}"/>
                  </a:ext>
                </a:extLst>
              </p:cNvPr>
              <p:cNvSpPr txBox="1"/>
              <p:nvPr/>
            </p:nvSpPr>
            <p:spPr>
              <a:xfrm>
                <a:off x="1157801" y="2286798"/>
                <a:ext cx="1177537" cy="307777"/>
              </a:xfrm>
              <a:prstGeom prst="rect">
                <a:avLst/>
              </a:prstGeom>
              <a:noFill/>
            </p:spPr>
            <p:txBody>
              <a:bodyPr wrap="square">
                <a:spAutoFit/>
              </a:bodyPr>
              <a:lstStyle/>
              <a:p>
                <a:r>
                  <a:rPr lang="en-SG" b="1" dirty="0" err="1">
                    <a:solidFill>
                      <a:srgbClr val="0066FF"/>
                    </a:solidFill>
                    <a:latin typeface="Istok Web" panose="020B0604020202020204" charset="0"/>
                  </a:rPr>
                  <a:t>Daynight</a:t>
                </a:r>
                <a:endParaRPr lang="en-SG" dirty="0">
                  <a:solidFill>
                    <a:srgbClr val="0066FF"/>
                  </a:solidFill>
                </a:endParaRPr>
              </a:p>
            </p:txBody>
          </p:sp>
        </p:grpSp>
      </p:grpSp>
      <p:sp>
        <p:nvSpPr>
          <p:cNvPr id="38" name="Rectangle 37">
            <a:extLst>
              <a:ext uri="{FF2B5EF4-FFF2-40B4-BE49-F238E27FC236}">
                <a16:creationId xmlns:a16="http://schemas.microsoft.com/office/drawing/2014/main" id="{BC53EECF-E7CD-4DDD-841E-EE08FEAC9BB2}"/>
              </a:ext>
            </a:extLst>
          </p:cNvPr>
          <p:cNvSpPr/>
          <p:nvPr/>
        </p:nvSpPr>
        <p:spPr>
          <a:xfrm>
            <a:off x="1067922" y="3913323"/>
            <a:ext cx="3466827" cy="338554"/>
          </a:xfrm>
          <a:prstGeom prst="rect">
            <a:avLst/>
          </a:prstGeom>
        </p:spPr>
        <p:txBody>
          <a:bodyPr wrap="square">
            <a:spAutoFit/>
          </a:bodyPr>
          <a:lstStyle/>
          <a:p>
            <a:pPr algn="ctr"/>
            <a:r>
              <a:rPr lang="en-SG" sz="1600" b="1" dirty="0">
                <a:latin typeface="Istok Web" panose="020B0604020202020204" charset="0"/>
              </a:rPr>
              <a:t>Values produced: 0,1</a:t>
            </a:r>
          </a:p>
        </p:txBody>
      </p:sp>
      <p:grpSp>
        <p:nvGrpSpPr>
          <p:cNvPr id="85" name="Group 84">
            <a:extLst>
              <a:ext uri="{FF2B5EF4-FFF2-40B4-BE49-F238E27FC236}">
                <a16:creationId xmlns:a16="http://schemas.microsoft.com/office/drawing/2014/main" id="{47CECC2D-F9AF-40B7-8A26-52E09209AADF}"/>
              </a:ext>
            </a:extLst>
          </p:cNvPr>
          <p:cNvGrpSpPr/>
          <p:nvPr/>
        </p:nvGrpSpPr>
        <p:grpSpPr>
          <a:xfrm>
            <a:off x="4888722" y="1142156"/>
            <a:ext cx="3895452" cy="3856464"/>
            <a:chOff x="5096543" y="1125130"/>
            <a:chExt cx="3895452" cy="3856464"/>
          </a:xfrm>
        </p:grpSpPr>
        <p:sp>
          <p:nvSpPr>
            <p:cNvPr id="32" name="Rectangle: Rounded Corners 31">
              <a:extLst>
                <a:ext uri="{FF2B5EF4-FFF2-40B4-BE49-F238E27FC236}">
                  <a16:creationId xmlns:a16="http://schemas.microsoft.com/office/drawing/2014/main" id="{410537B2-80A6-4210-9ECB-15FB038B2B4F}"/>
                </a:ext>
              </a:extLst>
            </p:cNvPr>
            <p:cNvSpPr/>
            <p:nvPr/>
          </p:nvSpPr>
          <p:spPr>
            <a:xfrm>
              <a:off x="6183471" y="1125130"/>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Reformatting Features</a:t>
              </a:r>
            </a:p>
          </p:txBody>
        </p:sp>
        <p:sp>
          <p:nvSpPr>
            <p:cNvPr id="33" name="Rectangle: Rounded Corners 32">
              <a:extLst>
                <a:ext uri="{FF2B5EF4-FFF2-40B4-BE49-F238E27FC236}">
                  <a16:creationId xmlns:a16="http://schemas.microsoft.com/office/drawing/2014/main" id="{793D78C0-7C7E-4662-9E5D-A1519A1EE34A}"/>
                </a:ext>
              </a:extLst>
            </p:cNvPr>
            <p:cNvSpPr/>
            <p:nvPr/>
          </p:nvSpPr>
          <p:spPr>
            <a:xfrm>
              <a:off x="6026739" y="1748320"/>
              <a:ext cx="2081325" cy="54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Reverse Geocoding with </a:t>
              </a:r>
              <a:r>
                <a:rPr lang="en-SG" dirty="0" err="1">
                  <a:solidFill>
                    <a:schemeClr val="tx1"/>
                  </a:solidFill>
                </a:rPr>
                <a:t>GeoPandas</a:t>
              </a:r>
              <a:endParaRPr lang="en-SG" dirty="0">
                <a:solidFill>
                  <a:schemeClr val="tx1"/>
                </a:solidFill>
              </a:endParaRPr>
            </a:p>
          </p:txBody>
        </p:sp>
        <p:sp>
          <p:nvSpPr>
            <p:cNvPr id="34" name="Rectangle: Rounded Corners 33">
              <a:extLst>
                <a:ext uri="{FF2B5EF4-FFF2-40B4-BE49-F238E27FC236}">
                  <a16:creationId xmlns:a16="http://schemas.microsoft.com/office/drawing/2014/main" id="{9C072CA3-28F2-47B4-825C-757D043CD077}"/>
                </a:ext>
              </a:extLst>
            </p:cNvPr>
            <p:cNvSpPr/>
            <p:nvPr/>
          </p:nvSpPr>
          <p:spPr>
            <a:xfrm>
              <a:off x="6183471" y="2551510"/>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5" name="Rectangle: Rounded Corners 34">
              <a:extLst>
                <a:ext uri="{FF2B5EF4-FFF2-40B4-BE49-F238E27FC236}">
                  <a16:creationId xmlns:a16="http://schemas.microsoft.com/office/drawing/2014/main" id="{E811DB54-2D84-4CDA-8CE9-BD47A19C6F46}"/>
                </a:ext>
              </a:extLst>
            </p:cNvPr>
            <p:cNvSpPr/>
            <p:nvPr/>
          </p:nvSpPr>
          <p:spPr>
            <a:xfrm>
              <a:off x="5096543" y="3164135"/>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Mixed Dataset</a:t>
              </a:r>
            </a:p>
          </p:txBody>
        </p:sp>
        <p:sp>
          <p:nvSpPr>
            <p:cNvPr id="36" name="Rectangle: Rounded Corners 35">
              <a:extLst>
                <a:ext uri="{FF2B5EF4-FFF2-40B4-BE49-F238E27FC236}">
                  <a16:creationId xmlns:a16="http://schemas.microsoft.com/office/drawing/2014/main" id="{92BA8A94-0CAB-479B-B715-09EB060060E9}"/>
                </a:ext>
              </a:extLst>
            </p:cNvPr>
            <p:cNvSpPr/>
            <p:nvPr/>
          </p:nvSpPr>
          <p:spPr>
            <a:xfrm>
              <a:off x="7299882" y="3174700"/>
              <a:ext cx="1602263" cy="72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Binning Continuous Variables</a:t>
              </a:r>
            </a:p>
          </p:txBody>
        </p:sp>
        <p:sp>
          <p:nvSpPr>
            <p:cNvPr id="37" name="Rectangle: Rounded Corners 36">
              <a:extLst>
                <a:ext uri="{FF2B5EF4-FFF2-40B4-BE49-F238E27FC236}">
                  <a16:creationId xmlns:a16="http://schemas.microsoft.com/office/drawing/2014/main" id="{6864B987-675B-42EB-8314-C641003369CF}"/>
                </a:ext>
              </a:extLst>
            </p:cNvPr>
            <p:cNvSpPr/>
            <p:nvPr/>
          </p:nvSpPr>
          <p:spPr>
            <a:xfrm>
              <a:off x="7224132" y="4081786"/>
              <a:ext cx="1767863" cy="360000"/>
            </a:xfrm>
            <a:prstGeom prst="round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One Hot Encoding</a:t>
              </a:r>
            </a:p>
          </p:txBody>
        </p:sp>
        <p:sp>
          <p:nvSpPr>
            <p:cNvPr id="39" name="Rectangle: Rounded Corners 38">
              <a:extLst>
                <a:ext uri="{FF2B5EF4-FFF2-40B4-BE49-F238E27FC236}">
                  <a16:creationId xmlns:a16="http://schemas.microsoft.com/office/drawing/2014/main" id="{3042719E-DEED-48F4-A4C2-EC883535E293}"/>
                </a:ext>
              </a:extLst>
            </p:cNvPr>
            <p:cNvSpPr/>
            <p:nvPr/>
          </p:nvSpPr>
          <p:spPr>
            <a:xfrm>
              <a:off x="7224132" y="4621594"/>
              <a:ext cx="1767863" cy="360000"/>
            </a:xfrm>
            <a:prstGeom prst="roundRect">
              <a:avLst/>
            </a:prstGeom>
            <a:solidFill>
              <a:srgbClr val="FCC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Binned Dataset</a:t>
              </a:r>
            </a:p>
          </p:txBody>
        </p:sp>
        <p:cxnSp>
          <p:nvCxnSpPr>
            <p:cNvPr id="40" name="Straight Arrow Connector 39">
              <a:extLst>
                <a:ext uri="{FF2B5EF4-FFF2-40B4-BE49-F238E27FC236}">
                  <a16:creationId xmlns:a16="http://schemas.microsoft.com/office/drawing/2014/main" id="{4152E059-53EF-4B1C-908C-78FFB951CC3B}"/>
                </a:ext>
              </a:extLst>
            </p:cNvPr>
            <p:cNvCxnSpPr>
              <a:cxnSpLocks/>
              <a:stCxn id="32" idx="2"/>
              <a:endCxn id="33" idx="0"/>
            </p:cNvCxnSpPr>
            <p:nvPr/>
          </p:nvCxnSpPr>
          <p:spPr>
            <a:xfrm flipH="1">
              <a:off x="7067402" y="148513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10008F-3218-45AF-8D29-787D5647CD03}"/>
                </a:ext>
              </a:extLst>
            </p:cNvPr>
            <p:cNvCxnSpPr>
              <a:cxnSpLocks/>
              <a:stCxn id="33" idx="2"/>
              <a:endCxn id="34" idx="0"/>
            </p:cNvCxnSpPr>
            <p:nvPr/>
          </p:nvCxnSpPr>
          <p:spPr>
            <a:xfrm>
              <a:off x="7067402" y="2288320"/>
              <a:ext cx="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DC3E4E-4B13-4228-A678-A5880BFD0FD8}"/>
                </a:ext>
              </a:extLst>
            </p:cNvPr>
            <p:cNvCxnSpPr>
              <a:cxnSpLocks/>
              <a:stCxn id="34" idx="2"/>
              <a:endCxn id="35" idx="0"/>
            </p:cNvCxnSpPr>
            <p:nvPr/>
          </p:nvCxnSpPr>
          <p:spPr>
            <a:xfrm flipH="1">
              <a:off x="5980475" y="2911510"/>
              <a:ext cx="1086928" cy="252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1ABAED5-CC26-4C91-811D-0F8CC7255107}"/>
                </a:ext>
              </a:extLst>
            </p:cNvPr>
            <p:cNvCxnSpPr>
              <a:cxnSpLocks/>
              <a:stCxn id="34" idx="2"/>
              <a:endCxn id="36" idx="0"/>
            </p:cNvCxnSpPr>
            <p:nvPr/>
          </p:nvCxnSpPr>
          <p:spPr>
            <a:xfrm>
              <a:off x="7067403" y="2911510"/>
              <a:ext cx="1033611" cy="263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18EFF1-95C0-47EC-9684-956B09F02527}"/>
                </a:ext>
              </a:extLst>
            </p:cNvPr>
            <p:cNvCxnSpPr>
              <a:cxnSpLocks/>
              <a:stCxn id="36" idx="2"/>
              <a:endCxn id="37" idx="0"/>
            </p:cNvCxnSpPr>
            <p:nvPr/>
          </p:nvCxnSpPr>
          <p:spPr>
            <a:xfrm>
              <a:off x="8101014" y="3894700"/>
              <a:ext cx="7050" cy="1870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11B71E-D8A5-494C-ADFC-A1B2CC8FA6B4}"/>
                </a:ext>
              </a:extLst>
            </p:cNvPr>
            <p:cNvCxnSpPr>
              <a:cxnSpLocks/>
              <a:stCxn id="37" idx="2"/>
              <a:endCxn id="39" idx="0"/>
            </p:cNvCxnSpPr>
            <p:nvPr/>
          </p:nvCxnSpPr>
          <p:spPr>
            <a:xfrm>
              <a:off x="8108064" y="4441786"/>
              <a:ext cx="0" cy="179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57EF7-4E22-4D6B-B0B1-020947B60D47}"/>
              </a:ext>
            </a:extLst>
          </p:cNvPr>
          <p:cNvPicPr>
            <a:picLocks noChangeAspect="1"/>
          </p:cNvPicPr>
          <p:nvPr/>
        </p:nvPicPr>
        <p:blipFill>
          <a:blip r:embed="rId3"/>
          <a:stretch>
            <a:fillRect/>
          </a:stretch>
        </p:blipFill>
        <p:spPr>
          <a:xfrm>
            <a:off x="3614840" y="3776543"/>
            <a:ext cx="5236420" cy="989518"/>
          </a:xfrm>
          <a:prstGeom prst="rect">
            <a:avLst/>
          </a:prstGeom>
        </p:spPr>
      </p:pic>
      <p:sp>
        <p:nvSpPr>
          <p:cNvPr id="6" name="TextBox 5">
            <a:extLst>
              <a:ext uri="{FF2B5EF4-FFF2-40B4-BE49-F238E27FC236}">
                <a16:creationId xmlns:a16="http://schemas.microsoft.com/office/drawing/2014/main" id="{614A9347-25F4-41E6-897C-497888B92154}"/>
              </a:ext>
            </a:extLst>
          </p:cNvPr>
          <p:cNvSpPr txBox="1"/>
          <p:nvPr/>
        </p:nvSpPr>
        <p:spPr>
          <a:xfrm>
            <a:off x="956710" y="3468766"/>
            <a:ext cx="6621626" cy="307777"/>
          </a:xfrm>
          <a:prstGeom prst="rect">
            <a:avLst/>
          </a:prstGeom>
          <a:noFill/>
        </p:spPr>
        <p:txBody>
          <a:bodyPr wrap="square">
            <a:spAutoFit/>
          </a:bodyPr>
          <a:lstStyle/>
          <a:p>
            <a:r>
              <a:rPr lang="en-SG" b="1" dirty="0">
                <a:solidFill>
                  <a:schemeClr val="tx1"/>
                </a:solidFill>
                <a:latin typeface="Istok Web" panose="020B0604020202020204" charset="0"/>
              </a:rPr>
              <a:t>Dataset #2 – Conversion of Continuous Values to Binary Values</a:t>
            </a:r>
            <a:endParaRPr lang="en-SG" dirty="0">
              <a:solidFill>
                <a:schemeClr val="tx1"/>
              </a:solidFill>
            </a:endParaRPr>
          </a:p>
        </p:txBody>
      </p:sp>
      <p:pic>
        <p:nvPicPr>
          <p:cNvPr id="7" name="Picture 6">
            <a:extLst>
              <a:ext uri="{FF2B5EF4-FFF2-40B4-BE49-F238E27FC236}">
                <a16:creationId xmlns:a16="http://schemas.microsoft.com/office/drawing/2014/main" id="{0285382F-E394-4D26-B3B9-0DB85C074129}"/>
              </a:ext>
            </a:extLst>
          </p:cNvPr>
          <p:cNvPicPr>
            <a:picLocks noChangeAspect="1"/>
          </p:cNvPicPr>
          <p:nvPr/>
        </p:nvPicPr>
        <p:blipFill>
          <a:blip r:embed="rId4"/>
          <a:stretch>
            <a:fillRect/>
          </a:stretch>
        </p:blipFill>
        <p:spPr>
          <a:xfrm>
            <a:off x="1051756" y="1486395"/>
            <a:ext cx="1809750" cy="1590675"/>
          </a:xfrm>
          <a:prstGeom prst="rect">
            <a:avLst/>
          </a:prstGeom>
        </p:spPr>
      </p:pic>
      <p:pic>
        <p:nvPicPr>
          <p:cNvPr id="8" name="Picture 7">
            <a:extLst>
              <a:ext uri="{FF2B5EF4-FFF2-40B4-BE49-F238E27FC236}">
                <a16:creationId xmlns:a16="http://schemas.microsoft.com/office/drawing/2014/main" id="{C5217DD5-6849-4937-BFD3-5F3974EA510D}"/>
              </a:ext>
            </a:extLst>
          </p:cNvPr>
          <p:cNvPicPr>
            <a:picLocks noChangeAspect="1"/>
          </p:cNvPicPr>
          <p:nvPr/>
        </p:nvPicPr>
        <p:blipFill>
          <a:blip r:embed="rId5"/>
          <a:stretch>
            <a:fillRect/>
          </a:stretch>
        </p:blipFill>
        <p:spPr>
          <a:xfrm>
            <a:off x="3614840" y="1504410"/>
            <a:ext cx="5236420" cy="1554644"/>
          </a:xfrm>
          <a:prstGeom prst="rect">
            <a:avLst/>
          </a:prstGeom>
        </p:spPr>
      </p:pic>
      <p:grpSp>
        <p:nvGrpSpPr>
          <p:cNvPr id="12" name="Group 11">
            <a:extLst>
              <a:ext uri="{FF2B5EF4-FFF2-40B4-BE49-F238E27FC236}">
                <a16:creationId xmlns:a16="http://schemas.microsoft.com/office/drawing/2014/main" id="{FC6CBFF8-E385-42FE-8D93-3845E7D789C7}"/>
              </a:ext>
            </a:extLst>
          </p:cNvPr>
          <p:cNvGrpSpPr/>
          <p:nvPr/>
        </p:nvGrpSpPr>
        <p:grpSpPr>
          <a:xfrm>
            <a:off x="2920817" y="2026739"/>
            <a:ext cx="611793" cy="440172"/>
            <a:chOff x="2920817" y="2026739"/>
            <a:chExt cx="611793" cy="440172"/>
          </a:xfrm>
        </p:grpSpPr>
        <p:sp>
          <p:nvSpPr>
            <p:cNvPr id="9" name="Arrow: Right 8">
              <a:extLst>
                <a:ext uri="{FF2B5EF4-FFF2-40B4-BE49-F238E27FC236}">
                  <a16:creationId xmlns:a16="http://schemas.microsoft.com/office/drawing/2014/main" id="{0D173BD1-4E6D-42A6-96FB-1619CDB2B2B2}"/>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FA32E10D-D548-41E1-959E-987CA77C5AD4}"/>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sp>
        <p:nvSpPr>
          <p:cNvPr id="11" name="TextBox 10">
            <a:extLst>
              <a:ext uri="{FF2B5EF4-FFF2-40B4-BE49-F238E27FC236}">
                <a16:creationId xmlns:a16="http://schemas.microsoft.com/office/drawing/2014/main" id="{B0A5055D-4B7F-47E6-B676-AB6494031290}"/>
              </a:ext>
            </a:extLst>
          </p:cNvPr>
          <p:cNvSpPr txBox="1"/>
          <p:nvPr/>
        </p:nvSpPr>
        <p:spPr>
          <a:xfrm>
            <a:off x="956710" y="1196633"/>
            <a:ext cx="5053121" cy="307777"/>
          </a:xfrm>
          <a:prstGeom prst="rect">
            <a:avLst/>
          </a:prstGeom>
          <a:noFill/>
        </p:spPr>
        <p:txBody>
          <a:bodyPr wrap="square">
            <a:spAutoFit/>
          </a:bodyPr>
          <a:lstStyle/>
          <a:p>
            <a:r>
              <a:rPr lang="en-SG" b="1" dirty="0">
                <a:solidFill>
                  <a:schemeClr val="tx1"/>
                </a:solidFill>
                <a:latin typeface="Istok Web" panose="020B0604020202020204" charset="0"/>
              </a:rPr>
              <a:t>Dataset #1 – Conversion of Location to Binary Values</a:t>
            </a:r>
            <a:endParaRPr lang="en-SG" dirty="0">
              <a:solidFill>
                <a:schemeClr val="tx1"/>
              </a:solidFill>
            </a:endParaRPr>
          </a:p>
        </p:txBody>
      </p:sp>
      <p:grpSp>
        <p:nvGrpSpPr>
          <p:cNvPr id="13" name="Group 12">
            <a:extLst>
              <a:ext uri="{FF2B5EF4-FFF2-40B4-BE49-F238E27FC236}">
                <a16:creationId xmlns:a16="http://schemas.microsoft.com/office/drawing/2014/main" id="{32E6F803-2613-4039-8BBA-2EAAD2A275DB}"/>
              </a:ext>
            </a:extLst>
          </p:cNvPr>
          <p:cNvGrpSpPr/>
          <p:nvPr/>
        </p:nvGrpSpPr>
        <p:grpSpPr>
          <a:xfrm>
            <a:off x="2920817" y="4051216"/>
            <a:ext cx="611793" cy="440172"/>
            <a:chOff x="2920817" y="2026739"/>
            <a:chExt cx="611793" cy="440172"/>
          </a:xfrm>
        </p:grpSpPr>
        <p:sp>
          <p:nvSpPr>
            <p:cNvPr id="14" name="Arrow: Right 13">
              <a:extLst>
                <a:ext uri="{FF2B5EF4-FFF2-40B4-BE49-F238E27FC236}">
                  <a16:creationId xmlns:a16="http://schemas.microsoft.com/office/drawing/2014/main" id="{4752BF29-1DF9-44EC-AAEA-96D824A8814B}"/>
                </a:ext>
              </a:extLst>
            </p:cNvPr>
            <p:cNvSpPr/>
            <p:nvPr/>
          </p:nvSpPr>
          <p:spPr>
            <a:xfrm>
              <a:off x="2920817" y="2026739"/>
              <a:ext cx="611793" cy="440172"/>
            </a:xfrm>
            <a:prstGeom prst="rightArrow">
              <a:avLst>
                <a:gd name="adj1" fmla="val 50000"/>
                <a:gd name="adj2" fmla="val 48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TextBox 14">
              <a:extLst>
                <a:ext uri="{FF2B5EF4-FFF2-40B4-BE49-F238E27FC236}">
                  <a16:creationId xmlns:a16="http://schemas.microsoft.com/office/drawing/2014/main" id="{3846C57D-4091-43C1-920E-1AD9D2E59B06}"/>
                </a:ext>
              </a:extLst>
            </p:cNvPr>
            <p:cNvSpPr txBox="1"/>
            <p:nvPr/>
          </p:nvSpPr>
          <p:spPr>
            <a:xfrm>
              <a:off x="2920817" y="2106092"/>
              <a:ext cx="562454" cy="307777"/>
            </a:xfrm>
            <a:prstGeom prst="rect">
              <a:avLst/>
            </a:prstGeom>
            <a:noFill/>
          </p:spPr>
          <p:txBody>
            <a:bodyPr wrap="square">
              <a:spAutoFit/>
            </a:bodyPr>
            <a:lstStyle/>
            <a:p>
              <a:pPr algn="ctr"/>
              <a:r>
                <a:rPr lang="en-SG" sz="1400" b="1" dirty="0">
                  <a:latin typeface="Istok Web" panose="020B0604020202020204" charset="0"/>
                </a:rPr>
                <a:t>OHE</a:t>
              </a:r>
              <a:endParaRPr lang="en-SG" dirty="0"/>
            </a:p>
          </p:txBody>
        </p:sp>
      </p:grpSp>
      <p:pic>
        <p:nvPicPr>
          <p:cNvPr id="17" name="Picture 16">
            <a:extLst>
              <a:ext uri="{FF2B5EF4-FFF2-40B4-BE49-F238E27FC236}">
                <a16:creationId xmlns:a16="http://schemas.microsoft.com/office/drawing/2014/main" id="{5048D3AA-0D51-4035-A052-151DE413FD20}"/>
              </a:ext>
            </a:extLst>
          </p:cNvPr>
          <p:cNvPicPr>
            <a:picLocks noChangeAspect="1"/>
          </p:cNvPicPr>
          <p:nvPr/>
        </p:nvPicPr>
        <p:blipFill>
          <a:blip r:embed="rId6"/>
          <a:stretch>
            <a:fillRect/>
          </a:stretch>
        </p:blipFill>
        <p:spPr>
          <a:xfrm>
            <a:off x="1047488" y="3776543"/>
            <a:ext cx="1766880" cy="1124378"/>
          </a:xfrm>
          <a:prstGeom prst="rect">
            <a:avLst/>
          </a:prstGeom>
        </p:spPr>
      </p:pic>
      <p:sp>
        <p:nvSpPr>
          <p:cNvPr id="20" name="Title 1">
            <a:extLst>
              <a:ext uri="{FF2B5EF4-FFF2-40B4-BE49-F238E27FC236}">
                <a16:creationId xmlns:a16="http://schemas.microsoft.com/office/drawing/2014/main" id="{8C047BD1-5F98-4B42-B4BD-1C4E64CAD2F0}"/>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Reformatting Features &amp; Processing The Dataset</a:t>
            </a:r>
            <a:endParaRPr lang="en-SG" dirty="0"/>
          </a:p>
        </p:txBody>
      </p:sp>
    </p:spTree>
    <p:extLst>
      <p:ext uri="{BB962C8B-B14F-4D97-AF65-F5344CB8AC3E}">
        <p14:creationId xmlns:p14="http://schemas.microsoft.com/office/powerpoint/2010/main" val="5274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B923AF-EDC2-4F85-890C-63F48B4B4C56}"/>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4" name="Rectangle 3">
            <a:extLst>
              <a:ext uri="{FF2B5EF4-FFF2-40B4-BE49-F238E27FC236}">
                <a16:creationId xmlns:a16="http://schemas.microsoft.com/office/drawing/2014/main" id="{979BDF64-E9EB-4376-BC59-FD7C3DDA5EA7}"/>
              </a:ext>
            </a:extLst>
          </p:cNvPr>
          <p:cNvSpPr/>
          <p:nvPr/>
        </p:nvSpPr>
        <p:spPr>
          <a:xfrm>
            <a:off x="1244673" y="1241132"/>
            <a:ext cx="3466827" cy="338554"/>
          </a:xfrm>
          <a:prstGeom prst="rect">
            <a:avLst/>
          </a:prstGeom>
        </p:spPr>
        <p:txBody>
          <a:bodyPr wrap="square">
            <a:spAutoFit/>
          </a:bodyPr>
          <a:lstStyle/>
          <a:p>
            <a:pPr algn="ctr"/>
            <a:r>
              <a:rPr lang="en-SG" sz="1600" b="1" dirty="0">
                <a:latin typeface="Istok Web" panose="020B0604020202020204" charset="0"/>
              </a:rPr>
              <a:t>Correlation Matrix + Heatmap</a:t>
            </a:r>
          </a:p>
        </p:txBody>
      </p:sp>
      <p:pic>
        <p:nvPicPr>
          <p:cNvPr id="8" name="Picture 7">
            <a:extLst>
              <a:ext uri="{FF2B5EF4-FFF2-40B4-BE49-F238E27FC236}">
                <a16:creationId xmlns:a16="http://schemas.microsoft.com/office/drawing/2014/main" id="{BD04FF5C-8B80-497A-8A80-7DA32CBCABF8}"/>
              </a:ext>
            </a:extLst>
          </p:cNvPr>
          <p:cNvPicPr>
            <a:picLocks noChangeAspect="1"/>
          </p:cNvPicPr>
          <p:nvPr/>
        </p:nvPicPr>
        <p:blipFill>
          <a:blip r:embed="rId3"/>
          <a:stretch>
            <a:fillRect/>
          </a:stretch>
        </p:blipFill>
        <p:spPr>
          <a:xfrm>
            <a:off x="4711500" y="1098987"/>
            <a:ext cx="3187826" cy="622843"/>
          </a:xfrm>
          <a:prstGeom prst="rect">
            <a:avLst/>
          </a:prstGeom>
        </p:spPr>
      </p:pic>
      <p:grpSp>
        <p:nvGrpSpPr>
          <p:cNvPr id="24" name="Group 23">
            <a:extLst>
              <a:ext uri="{FF2B5EF4-FFF2-40B4-BE49-F238E27FC236}">
                <a16:creationId xmlns:a16="http://schemas.microsoft.com/office/drawing/2014/main" id="{FA8E1853-1360-4A21-99B2-9C6C26CFA5C4}"/>
              </a:ext>
            </a:extLst>
          </p:cNvPr>
          <p:cNvGrpSpPr/>
          <p:nvPr/>
        </p:nvGrpSpPr>
        <p:grpSpPr>
          <a:xfrm>
            <a:off x="1294846" y="1912603"/>
            <a:ext cx="2948068" cy="3206419"/>
            <a:chOff x="1294846" y="1912603"/>
            <a:chExt cx="2948068" cy="3206419"/>
          </a:xfrm>
        </p:grpSpPr>
        <p:grpSp>
          <p:nvGrpSpPr>
            <p:cNvPr id="21" name="Group 20">
              <a:extLst>
                <a:ext uri="{FF2B5EF4-FFF2-40B4-BE49-F238E27FC236}">
                  <a16:creationId xmlns:a16="http://schemas.microsoft.com/office/drawing/2014/main" id="{B3017310-B2F3-45FE-B9FB-CF5B50B85B5E}"/>
                </a:ext>
              </a:extLst>
            </p:cNvPr>
            <p:cNvGrpSpPr/>
            <p:nvPr/>
          </p:nvGrpSpPr>
          <p:grpSpPr>
            <a:xfrm>
              <a:off x="1294846" y="1912603"/>
              <a:ext cx="2948068" cy="3206419"/>
              <a:chOff x="1294846" y="1912603"/>
              <a:chExt cx="2948068" cy="3206419"/>
            </a:xfrm>
          </p:grpSpPr>
          <p:pic>
            <p:nvPicPr>
              <p:cNvPr id="14" name="Picture 13">
                <a:extLst>
                  <a:ext uri="{FF2B5EF4-FFF2-40B4-BE49-F238E27FC236}">
                    <a16:creationId xmlns:a16="http://schemas.microsoft.com/office/drawing/2014/main" id="{3C26CC48-7A66-4A63-B90C-4D1A7D686C72}"/>
                  </a:ext>
                </a:extLst>
              </p:cNvPr>
              <p:cNvPicPr>
                <a:picLocks noChangeAspect="1"/>
              </p:cNvPicPr>
              <p:nvPr/>
            </p:nvPicPr>
            <p:blipFill>
              <a:blip r:embed="rId4"/>
              <a:stretch>
                <a:fillRect/>
              </a:stretch>
            </p:blipFill>
            <p:spPr>
              <a:xfrm>
                <a:off x="1403738" y="2239022"/>
                <a:ext cx="2730284" cy="2880000"/>
              </a:xfrm>
              <a:prstGeom prst="rect">
                <a:avLst/>
              </a:prstGeom>
            </p:spPr>
          </p:pic>
          <p:sp>
            <p:nvSpPr>
              <p:cNvPr id="20" name="Rectangle 19">
                <a:extLst>
                  <a:ext uri="{FF2B5EF4-FFF2-40B4-BE49-F238E27FC236}">
                    <a16:creationId xmlns:a16="http://schemas.microsoft.com/office/drawing/2014/main" id="{E4DD38B9-D1E2-4E63-8A96-E0F4C3F834E4}"/>
                  </a:ext>
                </a:extLst>
              </p:cNvPr>
              <p:cNvSpPr/>
              <p:nvPr/>
            </p:nvSpPr>
            <p:spPr>
              <a:xfrm>
                <a:off x="1294846" y="1912603"/>
                <a:ext cx="2948068" cy="338554"/>
              </a:xfrm>
              <a:prstGeom prst="rect">
                <a:avLst/>
              </a:prstGeom>
            </p:spPr>
            <p:txBody>
              <a:bodyPr wrap="square">
                <a:spAutoFit/>
              </a:bodyPr>
              <a:lstStyle/>
              <a:p>
                <a:pPr algn="ctr"/>
                <a:r>
                  <a:rPr lang="en-SG" sz="1600" b="1" dirty="0">
                    <a:latin typeface="Istok Web" panose="020B0604020202020204" charset="0"/>
                  </a:rPr>
                  <a:t>Continuous + Binary Values</a:t>
                </a:r>
              </a:p>
            </p:txBody>
          </p:sp>
        </p:grpSp>
        <p:sp>
          <p:nvSpPr>
            <p:cNvPr id="16" name="Rectangle 15">
              <a:extLst>
                <a:ext uri="{FF2B5EF4-FFF2-40B4-BE49-F238E27FC236}">
                  <a16:creationId xmlns:a16="http://schemas.microsoft.com/office/drawing/2014/main" id="{F6D17A41-1608-402D-B3C2-92360FFABA8B}"/>
                </a:ext>
              </a:extLst>
            </p:cNvPr>
            <p:cNvSpPr/>
            <p:nvPr/>
          </p:nvSpPr>
          <p:spPr>
            <a:xfrm>
              <a:off x="2016919" y="2276476"/>
              <a:ext cx="76200" cy="26479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a:extLst>
              <a:ext uri="{FF2B5EF4-FFF2-40B4-BE49-F238E27FC236}">
                <a16:creationId xmlns:a16="http://schemas.microsoft.com/office/drawing/2014/main" id="{81DB9AEB-14B7-4106-9EF4-CB7BB7F0BE70}"/>
              </a:ext>
            </a:extLst>
          </p:cNvPr>
          <p:cNvGrpSpPr/>
          <p:nvPr/>
        </p:nvGrpSpPr>
        <p:grpSpPr>
          <a:xfrm>
            <a:off x="5171541" y="1926585"/>
            <a:ext cx="2754546" cy="3192437"/>
            <a:chOff x="5171541" y="1926585"/>
            <a:chExt cx="2754546" cy="3192437"/>
          </a:xfrm>
        </p:grpSpPr>
        <p:pic>
          <p:nvPicPr>
            <p:cNvPr id="12" name="Picture 11">
              <a:extLst>
                <a:ext uri="{FF2B5EF4-FFF2-40B4-BE49-F238E27FC236}">
                  <a16:creationId xmlns:a16="http://schemas.microsoft.com/office/drawing/2014/main" id="{BE10E3AA-F2FD-479F-A29F-894304F763DF}"/>
                </a:ext>
              </a:extLst>
            </p:cNvPr>
            <p:cNvPicPr>
              <a:picLocks noChangeAspect="1"/>
            </p:cNvPicPr>
            <p:nvPr/>
          </p:nvPicPr>
          <p:blipFill>
            <a:blip r:embed="rId5"/>
            <a:stretch>
              <a:fillRect/>
            </a:stretch>
          </p:blipFill>
          <p:spPr>
            <a:xfrm>
              <a:off x="5171541" y="2239022"/>
              <a:ext cx="2754546" cy="2880000"/>
            </a:xfrm>
            <a:prstGeom prst="rect">
              <a:avLst/>
            </a:prstGeom>
          </p:spPr>
        </p:pic>
        <p:sp>
          <p:nvSpPr>
            <p:cNvPr id="17" name="Rectangle 16">
              <a:extLst>
                <a:ext uri="{FF2B5EF4-FFF2-40B4-BE49-F238E27FC236}">
                  <a16:creationId xmlns:a16="http://schemas.microsoft.com/office/drawing/2014/main" id="{207C1551-A1A6-4755-AB34-F5EF85455674}"/>
                </a:ext>
              </a:extLst>
            </p:cNvPr>
            <p:cNvSpPr/>
            <p:nvPr/>
          </p:nvSpPr>
          <p:spPr>
            <a:xfrm>
              <a:off x="6514624" y="2276476"/>
              <a:ext cx="45719" cy="261937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B8CDFEDC-4516-4D1B-A98F-8456FFBDCD42}"/>
                </a:ext>
              </a:extLst>
            </p:cNvPr>
            <p:cNvSpPr/>
            <p:nvPr/>
          </p:nvSpPr>
          <p:spPr>
            <a:xfrm>
              <a:off x="5773128" y="1926585"/>
              <a:ext cx="1528710" cy="338554"/>
            </a:xfrm>
            <a:prstGeom prst="rect">
              <a:avLst/>
            </a:prstGeom>
          </p:spPr>
          <p:txBody>
            <a:bodyPr wrap="square">
              <a:spAutoFit/>
            </a:bodyPr>
            <a:lstStyle/>
            <a:p>
              <a:pPr algn="ctr"/>
              <a:r>
                <a:rPr lang="en-SG" sz="1600" b="1" dirty="0">
                  <a:latin typeface="Istok Web" panose="020B0604020202020204" charset="0"/>
                </a:rPr>
                <a:t>Binary Values</a:t>
              </a:r>
            </a:p>
          </p:txBody>
        </p:sp>
      </p:grpSp>
    </p:spTree>
    <p:extLst>
      <p:ext uri="{BB962C8B-B14F-4D97-AF65-F5344CB8AC3E}">
        <p14:creationId xmlns:p14="http://schemas.microsoft.com/office/powerpoint/2010/main" val="1147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FEDEB1-F144-4EF7-8973-BA6610750B21}"/>
              </a:ext>
            </a:extLst>
          </p:cNvPr>
          <p:cNvSpPr>
            <a:spLocks noGrp="1"/>
          </p:cNvSpPr>
          <p:nvPr>
            <p:ph type="title"/>
          </p:nvPr>
        </p:nvSpPr>
        <p:spPr>
          <a:xfrm>
            <a:off x="772350" y="373039"/>
            <a:ext cx="7599300" cy="240300"/>
          </a:xfrm>
        </p:spPr>
        <p:txBody>
          <a:bodyPr/>
          <a:lstStyle/>
          <a:p>
            <a:pPr algn="r"/>
            <a:r>
              <a:rPr lang="en-SG" dirty="0"/>
              <a:t>DATA PRE-PROCESSING</a:t>
            </a:r>
            <a:br>
              <a:rPr lang="en-SG" dirty="0"/>
            </a:br>
            <a:r>
              <a:rPr lang="en-SG" sz="1600" dirty="0"/>
              <a:t>Feature Selection</a:t>
            </a:r>
            <a:endParaRPr lang="en-SG" dirty="0"/>
          </a:p>
        </p:txBody>
      </p:sp>
      <p:sp>
        <p:nvSpPr>
          <p:cNvPr id="7" name="TextBox 6">
            <a:extLst>
              <a:ext uri="{FF2B5EF4-FFF2-40B4-BE49-F238E27FC236}">
                <a16:creationId xmlns:a16="http://schemas.microsoft.com/office/drawing/2014/main" id="{74FD38A1-5AF4-402A-A75C-EE7B3C469922}"/>
              </a:ext>
            </a:extLst>
          </p:cNvPr>
          <p:cNvSpPr txBox="1"/>
          <p:nvPr/>
        </p:nvSpPr>
        <p:spPr>
          <a:xfrm>
            <a:off x="908643" y="4066990"/>
            <a:ext cx="7326713" cy="523220"/>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bright_ti5_bright_ti5_40p, bright_ti5_bright_ti5_80p, bright_ti4_bright_ti4_20p</a:t>
            </a:r>
          </a:p>
        </p:txBody>
      </p:sp>
      <p:sp>
        <p:nvSpPr>
          <p:cNvPr id="9" name="Multiplication Sign 8">
            <a:extLst>
              <a:ext uri="{FF2B5EF4-FFF2-40B4-BE49-F238E27FC236}">
                <a16:creationId xmlns:a16="http://schemas.microsoft.com/office/drawing/2014/main" id="{8E22BBC1-DDB3-4553-B860-BC8B4C83786F}"/>
              </a:ext>
            </a:extLst>
          </p:cNvPr>
          <p:cNvSpPr/>
          <p:nvPr/>
        </p:nvSpPr>
        <p:spPr>
          <a:xfrm>
            <a:off x="8075576" y="3985475"/>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4688DE43-E36F-497C-890A-B2DF6D2EBD2E}"/>
              </a:ext>
            </a:extLst>
          </p:cNvPr>
          <p:cNvSpPr txBox="1"/>
          <p:nvPr/>
        </p:nvSpPr>
        <p:spPr>
          <a:xfrm>
            <a:off x="908643" y="4685365"/>
            <a:ext cx="7254456" cy="307777"/>
          </a:xfrm>
          <a:prstGeom prst="rect">
            <a:avLst/>
          </a:prstGeom>
          <a:noFill/>
        </p:spPr>
        <p:txBody>
          <a:bodyPr wrap="square">
            <a:spAutoFit/>
          </a:bodyPr>
          <a:lstStyle/>
          <a:p>
            <a:r>
              <a:rPr lang="en-SG" dirty="0">
                <a:latin typeface="Istok Web" panose="020B0604020202020204" charset="0"/>
              </a:rPr>
              <a:t>The top 3 factors correlating to the Fire Radiative Power are bright_ti5, bright_ti4, scan</a:t>
            </a:r>
          </a:p>
        </p:txBody>
      </p:sp>
      <p:sp>
        <p:nvSpPr>
          <p:cNvPr id="13" name="Rectangle 12">
            <a:extLst>
              <a:ext uri="{FF2B5EF4-FFF2-40B4-BE49-F238E27FC236}">
                <a16:creationId xmlns:a16="http://schemas.microsoft.com/office/drawing/2014/main" id="{1F38B579-D1A9-4EC9-A3DB-F6A689DD696F}"/>
              </a:ext>
            </a:extLst>
          </p:cNvPr>
          <p:cNvSpPr/>
          <p:nvPr/>
        </p:nvSpPr>
        <p:spPr>
          <a:xfrm>
            <a:off x="2444474" y="1171665"/>
            <a:ext cx="4255048" cy="338554"/>
          </a:xfrm>
          <a:prstGeom prst="rect">
            <a:avLst/>
          </a:prstGeom>
        </p:spPr>
        <p:txBody>
          <a:bodyPr wrap="square">
            <a:spAutoFit/>
          </a:bodyPr>
          <a:lstStyle/>
          <a:p>
            <a:pPr algn="ctr"/>
            <a:r>
              <a:rPr lang="en-SG" sz="1600" b="1" dirty="0">
                <a:latin typeface="Istok Web" panose="020B0604020202020204" charset="0"/>
              </a:rPr>
              <a:t>Random Forest Feature Selection Model</a:t>
            </a:r>
          </a:p>
        </p:txBody>
      </p:sp>
      <p:sp>
        <p:nvSpPr>
          <p:cNvPr id="12" name="Rectangle 11">
            <a:extLst>
              <a:ext uri="{FF2B5EF4-FFF2-40B4-BE49-F238E27FC236}">
                <a16:creationId xmlns:a16="http://schemas.microsoft.com/office/drawing/2014/main" id="{DE7C746D-3D05-4AD2-B574-30610C97C986}"/>
              </a:ext>
            </a:extLst>
          </p:cNvPr>
          <p:cNvSpPr/>
          <p:nvPr/>
        </p:nvSpPr>
        <p:spPr>
          <a:xfrm>
            <a:off x="908643" y="4006735"/>
            <a:ext cx="7798192" cy="986407"/>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2684F587-6EB8-40F6-A95C-225EB4B4CAAE}"/>
              </a:ext>
            </a:extLst>
          </p:cNvPr>
          <p:cNvGrpSpPr/>
          <p:nvPr/>
        </p:nvGrpSpPr>
        <p:grpSpPr>
          <a:xfrm>
            <a:off x="1587247" y="1657217"/>
            <a:ext cx="6575852" cy="2160000"/>
            <a:chOff x="1587247" y="1657217"/>
            <a:chExt cx="6575852" cy="2160000"/>
          </a:xfrm>
        </p:grpSpPr>
        <p:pic>
          <p:nvPicPr>
            <p:cNvPr id="1029" name="Picture 5" descr="random forest ensemble">
              <a:extLst>
                <a:ext uri="{FF2B5EF4-FFF2-40B4-BE49-F238E27FC236}">
                  <a16:creationId xmlns:a16="http://schemas.microsoft.com/office/drawing/2014/main" id="{5D9919EF-FEE6-4589-9953-47416DF67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731" y="1657217"/>
              <a:ext cx="318836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4.4 Decision Tree | Interpretable Machine Learning">
              <a:extLst>
                <a:ext uri="{FF2B5EF4-FFF2-40B4-BE49-F238E27FC236}">
                  <a16:creationId xmlns:a16="http://schemas.microsoft.com/office/drawing/2014/main" id="{262E83A2-18A5-4667-88D2-CABC7847B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32"/>
            <a:stretch/>
          </p:blipFill>
          <p:spPr bwMode="auto">
            <a:xfrm>
              <a:off x="1587247" y="1657217"/>
              <a:ext cx="3228395" cy="21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541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P spid="13"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18" name="Group 17">
            <a:extLst>
              <a:ext uri="{FF2B5EF4-FFF2-40B4-BE49-F238E27FC236}">
                <a16:creationId xmlns:a16="http://schemas.microsoft.com/office/drawing/2014/main" id="{FE3BDC2C-6A60-4AD9-9020-FCB44F854B83}"/>
              </a:ext>
            </a:extLst>
          </p:cNvPr>
          <p:cNvGrpSpPr/>
          <p:nvPr/>
        </p:nvGrpSpPr>
        <p:grpSpPr>
          <a:xfrm>
            <a:off x="6470333" y="1449880"/>
            <a:ext cx="2482866" cy="3320581"/>
            <a:chOff x="6470333" y="1449880"/>
            <a:chExt cx="2482866" cy="3320581"/>
          </a:xfrm>
        </p:grpSpPr>
        <p:sp>
          <p:nvSpPr>
            <p:cNvPr id="6" name="Rectangle 5">
              <a:extLst>
                <a:ext uri="{FF2B5EF4-FFF2-40B4-BE49-F238E27FC236}">
                  <a16:creationId xmlns:a16="http://schemas.microsoft.com/office/drawing/2014/main" id="{C9C2355E-D020-4513-9FF6-A6DFEE67B4B9}"/>
                </a:ext>
              </a:extLst>
            </p:cNvPr>
            <p:cNvSpPr/>
            <p:nvPr/>
          </p:nvSpPr>
          <p:spPr>
            <a:xfrm>
              <a:off x="6470333"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9" name="Rectangle 8">
              <a:extLst>
                <a:ext uri="{FF2B5EF4-FFF2-40B4-BE49-F238E27FC236}">
                  <a16:creationId xmlns:a16="http://schemas.microsoft.com/office/drawing/2014/main" id="{99D942CB-F305-432B-A59D-70BC59AA4399}"/>
                </a:ext>
              </a:extLst>
            </p:cNvPr>
            <p:cNvSpPr/>
            <p:nvPr/>
          </p:nvSpPr>
          <p:spPr>
            <a:xfrm>
              <a:off x="6538828" y="1643289"/>
              <a:ext cx="2345877" cy="338554"/>
            </a:xfrm>
            <a:prstGeom prst="rect">
              <a:avLst/>
            </a:prstGeom>
          </p:spPr>
          <p:txBody>
            <a:bodyPr wrap="square">
              <a:spAutoFit/>
            </a:bodyPr>
            <a:lstStyle/>
            <a:p>
              <a:pPr algn="ctr"/>
              <a:r>
                <a:rPr lang="en-SG" sz="1600" b="1" dirty="0">
                  <a:latin typeface="Istok Web" panose="020B0604020202020204" charset="0"/>
                </a:rPr>
                <a:t>Random Forest</a:t>
              </a:r>
            </a:p>
          </p:txBody>
        </p:sp>
        <p:pic>
          <p:nvPicPr>
            <p:cNvPr id="2054" name="Picture 6">
              <a:extLst>
                <a:ext uri="{FF2B5EF4-FFF2-40B4-BE49-F238E27FC236}">
                  <a16:creationId xmlns:a16="http://schemas.microsoft.com/office/drawing/2014/main" id="{F523092D-4200-44BF-96FF-1FF313BAF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092" y="2080150"/>
              <a:ext cx="2129349" cy="141778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38AFE4-B54E-4309-92BD-AE1994F7AB83}"/>
                </a:ext>
              </a:extLst>
            </p:cNvPr>
            <p:cNvSpPr/>
            <p:nvPr/>
          </p:nvSpPr>
          <p:spPr>
            <a:xfrm>
              <a:off x="6538828" y="3744438"/>
              <a:ext cx="2345877" cy="738664"/>
            </a:xfrm>
            <a:prstGeom prst="rect">
              <a:avLst/>
            </a:prstGeom>
          </p:spPr>
          <p:txBody>
            <a:bodyPr wrap="square">
              <a:spAutoFit/>
            </a:bodyPr>
            <a:lstStyle/>
            <a:p>
              <a:pPr algn="ctr"/>
              <a:r>
                <a:rPr lang="en-SG" i="1" dirty="0">
                  <a:latin typeface="Cambria Math" panose="02040503050406030204" pitchFamily="18" charset="0"/>
                  <a:ea typeface="Cambria Math" panose="02040503050406030204" pitchFamily="18" charset="0"/>
                </a:rPr>
                <a:t>FRP</a:t>
              </a:r>
              <a:r>
                <a:rPr lang="en-SG" dirty="0">
                  <a:latin typeface="Cambria Math" panose="02040503050406030204" pitchFamily="18" charset="0"/>
                  <a:ea typeface="Cambria Math" panose="02040503050406030204" pitchFamily="18" charset="0"/>
                </a:rPr>
                <a:t>  = </a:t>
              </a:r>
            </a:p>
            <a:p>
              <a:pPr algn="ctr"/>
              <a:r>
                <a:rPr lang="en-SG" dirty="0">
                  <a:latin typeface="Cambria Math" panose="02040503050406030204" pitchFamily="18" charset="0"/>
                  <a:ea typeface="Cambria Math" panose="02040503050406030204" pitchFamily="18" charset="0"/>
                </a:rPr>
                <a:t>mean of </a:t>
              </a:r>
              <a:r>
                <a:rPr lang="en-SG" i="1" dirty="0">
                  <a:latin typeface="Cambria Math" panose="02040503050406030204" pitchFamily="18" charset="0"/>
                  <a:ea typeface="Cambria Math" panose="02040503050406030204" pitchFamily="18" charset="0"/>
                </a:rPr>
                <a:t>n</a:t>
              </a:r>
              <a:r>
                <a:rPr lang="en-SG" dirty="0">
                  <a:latin typeface="Cambria Math" panose="02040503050406030204" pitchFamily="18" charset="0"/>
                  <a:ea typeface="Cambria Math" panose="02040503050406030204" pitchFamily="18" charset="0"/>
                </a:rPr>
                <a:t> (20) decision trees outputs</a:t>
              </a:r>
            </a:p>
          </p:txBody>
        </p:sp>
      </p:grpSp>
      <p:sp>
        <p:nvSpPr>
          <p:cNvPr id="20" name="Title 1">
            <a:extLst>
              <a:ext uri="{FF2B5EF4-FFF2-40B4-BE49-F238E27FC236}">
                <a16:creationId xmlns:a16="http://schemas.microsoft.com/office/drawing/2014/main" id="{A6340868-200F-4F8E-9500-1CD33745BC0E}"/>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PREDICTIVE MODELLING</a:t>
            </a:r>
            <a:br>
              <a:rPr lang="en-SG" dirty="0"/>
            </a:br>
            <a:r>
              <a:rPr lang="en-SG" sz="1600" dirty="0"/>
              <a:t>Types of Models</a:t>
            </a:r>
            <a:endParaRPr lang="en-SG" dirty="0"/>
          </a:p>
        </p:txBody>
      </p:sp>
      <p:grpSp>
        <p:nvGrpSpPr>
          <p:cNvPr id="21" name="Group 20">
            <a:extLst>
              <a:ext uri="{FF2B5EF4-FFF2-40B4-BE49-F238E27FC236}">
                <a16:creationId xmlns:a16="http://schemas.microsoft.com/office/drawing/2014/main" id="{0CE2BAEF-6305-4DFA-9468-372BC56230ED}"/>
              </a:ext>
            </a:extLst>
          </p:cNvPr>
          <p:cNvGrpSpPr/>
          <p:nvPr/>
        </p:nvGrpSpPr>
        <p:grpSpPr>
          <a:xfrm>
            <a:off x="3686746" y="1449880"/>
            <a:ext cx="2482867" cy="3320581"/>
            <a:chOff x="3673630" y="1449880"/>
            <a:chExt cx="2482867" cy="3320581"/>
          </a:xfrm>
        </p:grpSpPr>
        <p:grpSp>
          <p:nvGrpSpPr>
            <p:cNvPr id="17" name="Group 16">
              <a:extLst>
                <a:ext uri="{FF2B5EF4-FFF2-40B4-BE49-F238E27FC236}">
                  <a16:creationId xmlns:a16="http://schemas.microsoft.com/office/drawing/2014/main" id="{D60C763B-F92D-4BF2-BA10-742AED471FFF}"/>
                </a:ext>
              </a:extLst>
            </p:cNvPr>
            <p:cNvGrpSpPr/>
            <p:nvPr/>
          </p:nvGrpSpPr>
          <p:grpSpPr>
            <a:xfrm>
              <a:off x="3673631" y="1449880"/>
              <a:ext cx="2482866" cy="3320581"/>
              <a:chOff x="3673631" y="1449880"/>
              <a:chExt cx="2482866" cy="3320581"/>
            </a:xfrm>
          </p:grpSpPr>
          <p:sp>
            <p:nvSpPr>
              <p:cNvPr id="5" name="Rectangle 4">
                <a:extLst>
                  <a:ext uri="{FF2B5EF4-FFF2-40B4-BE49-F238E27FC236}">
                    <a16:creationId xmlns:a16="http://schemas.microsoft.com/office/drawing/2014/main" id="{35ECC12F-BFC5-4A8D-A6A8-1A41FC18593F}"/>
                  </a:ext>
                </a:extLst>
              </p:cNvPr>
              <p:cNvSpPr/>
              <p:nvPr/>
            </p:nvSpPr>
            <p:spPr>
              <a:xfrm>
                <a:off x="3673631"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8" name="Rectangle 7">
                <a:extLst>
                  <a:ext uri="{FF2B5EF4-FFF2-40B4-BE49-F238E27FC236}">
                    <a16:creationId xmlns:a16="http://schemas.microsoft.com/office/drawing/2014/main" id="{0E42C98A-5B67-4FC8-9476-E4854FD353DD}"/>
                  </a:ext>
                </a:extLst>
              </p:cNvPr>
              <p:cNvSpPr/>
              <p:nvPr/>
            </p:nvSpPr>
            <p:spPr>
              <a:xfrm>
                <a:off x="3743322" y="1658988"/>
                <a:ext cx="2343485" cy="338554"/>
              </a:xfrm>
              <a:prstGeom prst="rect">
                <a:avLst/>
              </a:prstGeom>
            </p:spPr>
            <p:txBody>
              <a:bodyPr wrap="square">
                <a:spAutoFit/>
              </a:bodyPr>
              <a:lstStyle/>
              <a:p>
                <a:pPr algn="ctr"/>
                <a:r>
                  <a:rPr lang="en-SG" sz="1600" b="1" dirty="0">
                    <a:latin typeface="Istok Web" panose="020B0604020202020204" charset="0"/>
                  </a:rPr>
                  <a:t>Poly Regression</a:t>
                </a:r>
              </a:p>
            </p:txBody>
          </p:sp>
          <p:pic>
            <p:nvPicPr>
              <p:cNvPr id="2056" name="Picture 8">
                <a:extLst>
                  <a:ext uri="{FF2B5EF4-FFF2-40B4-BE49-F238E27FC236}">
                    <a16:creationId xmlns:a16="http://schemas.microsoft.com/office/drawing/2014/main" id="{3042CB80-4012-4143-8D4D-76CA1A5D6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173" y="2087189"/>
                <a:ext cx="2105782" cy="1402092"/>
              </a:xfrm>
              <a:prstGeom prst="rect">
                <a:avLst/>
              </a:prstGeom>
              <a:ln>
                <a:noFill/>
              </a:ln>
              <a:effectLst/>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5E0AFF8-7DAA-49EE-9A72-078EA4AAD1CC}"/>
                    </a:ext>
                  </a:extLst>
                </p:cNvPr>
                <p:cNvSpPr txBox="1"/>
                <p:nvPr/>
              </p:nvSpPr>
              <p:spPr>
                <a:xfrm>
                  <a:off x="3673630" y="3735012"/>
                  <a:ext cx="2482867" cy="532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dirty="0">
                            <a:latin typeface="Cambria Math" panose="02040503050406030204" pitchFamily="18" charset="0"/>
                          </a:rPr>
                          <m:t>Σ</m:t>
                        </m:r>
                        <m:sSub>
                          <m:sSubPr>
                            <m:ctrlPr>
                              <a:rPr lang="en-SG" b="0" i="1" smtClean="0">
                                <a:latin typeface="Cambria Math" panose="02040503050406030204" pitchFamily="18" charset="0"/>
                              </a:rPr>
                            </m:ctrlPr>
                          </m:sSubPr>
                          <m:e>
                            <m:r>
                              <a:rPr lang="en-SG">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ub>
                            </m:sSub>
                            <m:sSub>
                              <m:sSubPr>
                                <m:ctrlPr>
                                  <a:rPr lang="en-SG" i="1">
                                    <a:latin typeface="Cambria Math" panose="02040503050406030204" pitchFamily="18" charset="0"/>
                                  </a:rPr>
                                </m:ctrlPr>
                              </m:sSubPr>
                              <m:e>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𝑥</m:t>
                                </m:r>
                              </m:e>
                              <m:sub>
                                <m:r>
                                  <a:rPr lang="en-SG" i="1">
                                    <a:latin typeface="Cambria Math" panose="02040503050406030204" pitchFamily="18" charset="0"/>
                                  </a:rPr>
                                  <m:t>𝑚</m:t>
                                </m:r>
                              </m:sub>
                            </m:sSub>
                            <m:r>
                              <a:rPr lang="en-SG" b="0" i="1" smtClean="0">
                                <a:latin typeface="Cambria Math" panose="02040503050406030204" pitchFamily="18" charset="0"/>
                              </a:rPr>
                              <m:t>..</m:t>
                            </m:r>
                            <m:r>
                              <a:rPr lang="en-SG" i="1">
                                <a:latin typeface="Cambria Math" panose="02040503050406030204" pitchFamily="18" charset="0"/>
                              </a:rPr>
                              <m:t>)</m:t>
                            </m:r>
                          </m:e>
                          <m:sub>
                            <m:r>
                              <a:rPr lang="en-SG" b="0" i="1" smtClean="0">
                                <a:latin typeface="Cambria Math" panose="02040503050406030204" pitchFamily="18" charset="0"/>
                              </a:rPr>
                              <m:t>𝑑</m:t>
                            </m:r>
                          </m:sub>
                        </m:sSub>
                      </m:oMath>
                    </m:oMathPara>
                  </a14:m>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m:t>
                        </m:r>
                        <m:r>
                          <m:rPr>
                            <m:sty m:val="p"/>
                          </m:rPr>
                          <a:rPr lang="en-SG" dirty="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Para>
                  </a14:m>
                  <a:endParaRPr lang="en-SG" dirty="0"/>
                </a:p>
              </p:txBody>
            </p:sp>
          </mc:Choice>
          <mc:Fallback xmlns="">
            <p:sp>
              <p:nvSpPr>
                <p:cNvPr id="22" name="TextBox 21">
                  <a:extLst>
                    <a:ext uri="{FF2B5EF4-FFF2-40B4-BE49-F238E27FC236}">
                      <a16:creationId xmlns:a16="http://schemas.microsoft.com/office/drawing/2014/main" id="{B5E0AFF8-7DAA-49EE-9A72-078EA4AAD1CC}"/>
                    </a:ext>
                  </a:extLst>
                </p:cNvPr>
                <p:cNvSpPr txBox="1">
                  <a:spLocks noRot="1" noChangeAspect="1" noMove="1" noResize="1" noEditPoints="1" noAdjustHandles="1" noChangeArrowheads="1" noChangeShapeType="1" noTextEdit="1"/>
                </p:cNvSpPr>
                <p:nvPr/>
              </p:nvSpPr>
              <p:spPr>
                <a:xfrm>
                  <a:off x="3673630" y="3735012"/>
                  <a:ext cx="2482867" cy="532646"/>
                </a:xfrm>
                <a:prstGeom prst="rect">
                  <a:avLst/>
                </a:prstGeom>
                <a:blipFill>
                  <a:blip r:embed="rId5"/>
                  <a:stretch>
                    <a:fillRect/>
                  </a:stretch>
                </a:blipFill>
              </p:spPr>
              <p:txBody>
                <a:bodyPr/>
                <a:lstStyle/>
                <a:p>
                  <a:r>
                    <a:rPr lang="en-SG">
                      <a:noFill/>
                    </a:rPr>
                    <a:t> </a:t>
                  </a:r>
                </a:p>
              </p:txBody>
            </p:sp>
          </mc:Fallback>
        </mc:AlternateContent>
      </p:grpSp>
      <p:grpSp>
        <p:nvGrpSpPr>
          <p:cNvPr id="25" name="Group 24">
            <a:extLst>
              <a:ext uri="{FF2B5EF4-FFF2-40B4-BE49-F238E27FC236}">
                <a16:creationId xmlns:a16="http://schemas.microsoft.com/office/drawing/2014/main" id="{9A1AE0B7-29B0-4A4B-978A-59B0692CB117}"/>
              </a:ext>
            </a:extLst>
          </p:cNvPr>
          <p:cNvGrpSpPr/>
          <p:nvPr/>
        </p:nvGrpSpPr>
        <p:grpSpPr>
          <a:xfrm>
            <a:off x="903160" y="1449880"/>
            <a:ext cx="2482866" cy="3320581"/>
            <a:chOff x="903160" y="1449880"/>
            <a:chExt cx="2482866" cy="3320581"/>
          </a:xfrm>
        </p:grpSpPr>
        <p:grpSp>
          <p:nvGrpSpPr>
            <p:cNvPr id="16" name="Group 15">
              <a:extLst>
                <a:ext uri="{FF2B5EF4-FFF2-40B4-BE49-F238E27FC236}">
                  <a16:creationId xmlns:a16="http://schemas.microsoft.com/office/drawing/2014/main" id="{5CB693B1-3753-4D95-96A3-97BF4C05C0C1}"/>
                </a:ext>
              </a:extLst>
            </p:cNvPr>
            <p:cNvGrpSpPr/>
            <p:nvPr/>
          </p:nvGrpSpPr>
          <p:grpSpPr>
            <a:xfrm>
              <a:off x="903160" y="1449880"/>
              <a:ext cx="2482866" cy="3320581"/>
              <a:chOff x="903160" y="1449880"/>
              <a:chExt cx="2482866" cy="3320581"/>
            </a:xfrm>
          </p:grpSpPr>
          <p:sp>
            <p:nvSpPr>
              <p:cNvPr id="3" name="Rectangle 2">
                <a:extLst>
                  <a:ext uri="{FF2B5EF4-FFF2-40B4-BE49-F238E27FC236}">
                    <a16:creationId xmlns:a16="http://schemas.microsoft.com/office/drawing/2014/main" id="{52BBB081-FCE4-4BC2-8212-E4108E05B7FF}"/>
                  </a:ext>
                </a:extLst>
              </p:cNvPr>
              <p:cNvSpPr/>
              <p:nvPr/>
            </p:nvSpPr>
            <p:spPr>
              <a:xfrm>
                <a:off x="903160" y="1449880"/>
                <a:ext cx="2482866" cy="3320581"/>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100"/>
              </a:p>
            </p:txBody>
          </p:sp>
          <p:sp>
            <p:nvSpPr>
              <p:cNvPr id="7" name="Rectangle 6">
                <a:extLst>
                  <a:ext uri="{FF2B5EF4-FFF2-40B4-BE49-F238E27FC236}">
                    <a16:creationId xmlns:a16="http://schemas.microsoft.com/office/drawing/2014/main" id="{1D039C82-753A-4508-AB5D-3BC03B9796DA}"/>
                  </a:ext>
                </a:extLst>
              </p:cNvPr>
              <p:cNvSpPr/>
              <p:nvPr/>
            </p:nvSpPr>
            <p:spPr>
              <a:xfrm>
                <a:off x="971655" y="1658988"/>
                <a:ext cx="2345877" cy="338554"/>
              </a:xfrm>
              <a:prstGeom prst="rect">
                <a:avLst/>
              </a:prstGeom>
            </p:spPr>
            <p:txBody>
              <a:bodyPr wrap="square">
                <a:spAutoFit/>
              </a:bodyPr>
              <a:lstStyle/>
              <a:p>
                <a:pPr algn="ctr"/>
                <a:r>
                  <a:rPr lang="en-SG" sz="1600" b="1" dirty="0">
                    <a:latin typeface="Istok Web" panose="020B0604020202020204" charset="0"/>
                  </a:rPr>
                  <a:t>Linear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CF106B-607B-43C0-A2EF-60FC8529BA02}"/>
                      </a:ext>
                    </a:extLst>
                  </p:cNvPr>
                  <p:cNvSpPr txBox="1"/>
                  <p:nvPr/>
                </p:nvSpPr>
                <p:spPr>
                  <a:xfrm>
                    <a:off x="903160" y="3836771"/>
                    <a:ext cx="2482866"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𝐹𝑅𝑃</m:t>
                          </m:r>
                          <m:r>
                            <m:rPr>
                              <m:aln/>
                            </m:rPr>
                            <a:rPr lang="en-SG" b="0" i="1" smtClean="0">
                              <a:latin typeface="Cambria Math" panose="02040503050406030204" pitchFamily="18" charset="0"/>
                            </a:rPr>
                            <m:t>=</m:t>
                          </m:r>
                          <m:r>
                            <m:rPr>
                              <m:sty m:val="p"/>
                            </m:rPr>
                            <a:rPr lang="en-SG" i="0" dirty="0" smtClean="0">
                              <a:latin typeface="Cambria Math" panose="02040503050406030204" pitchFamily="18" charset="0"/>
                            </a:rPr>
                            <m:t>Σ</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𝑛</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0</m:t>
                              </m:r>
                            </m:sub>
                          </m:sSub>
                        </m:oMath>
                        <m:oMath xmlns:m="http://schemas.openxmlformats.org/officeDocument/2006/math">
                          <m:r>
                            <m:rPr>
                              <m:aln/>
                            </m:rPr>
                            <a:rPr lang="en-SG" i="1">
                              <a:latin typeface="Cambria Math" panose="02040503050406030204" pitchFamily="18" charset="0"/>
                            </a:rPr>
                            <m:t>=</m:t>
                          </m:r>
                          <m:r>
                            <a:rPr lang="en-SG" b="1" i="0" smtClean="0">
                              <a:latin typeface="Cambria Math" panose="02040503050406030204" pitchFamily="18" charset="0"/>
                            </a:rPr>
                            <m:t>𝐗𝐰</m:t>
                          </m:r>
                        </m:oMath>
                      </m:oMathPara>
                    </a14:m>
                    <a:endParaRPr lang="en-SG" b="1" dirty="0"/>
                  </a:p>
                </p:txBody>
              </p:sp>
            </mc:Choice>
            <mc:Fallback xmlns="">
              <p:sp>
                <p:nvSpPr>
                  <p:cNvPr id="2" name="TextBox 1">
                    <a:extLst>
                      <a:ext uri="{FF2B5EF4-FFF2-40B4-BE49-F238E27FC236}">
                        <a16:creationId xmlns:a16="http://schemas.microsoft.com/office/drawing/2014/main" id="{42CF106B-607B-43C0-A2EF-60FC8529BA02}"/>
                      </a:ext>
                    </a:extLst>
                  </p:cNvPr>
                  <p:cNvSpPr txBox="1">
                    <a:spLocks noRot="1" noChangeAspect="1" noMove="1" noResize="1" noEditPoints="1" noAdjustHandles="1" noChangeArrowheads="1" noChangeShapeType="1" noTextEdit="1"/>
                  </p:cNvSpPr>
                  <p:nvPr/>
                </p:nvSpPr>
                <p:spPr>
                  <a:xfrm>
                    <a:off x="903160" y="3836771"/>
                    <a:ext cx="2482866" cy="430887"/>
                  </a:xfrm>
                  <a:prstGeom prst="rect">
                    <a:avLst/>
                  </a:prstGeom>
                  <a:blipFill>
                    <a:blip r:embed="rId6"/>
                    <a:stretch>
                      <a:fillRect b="-2817"/>
                    </a:stretch>
                  </a:blipFill>
                </p:spPr>
                <p:txBody>
                  <a:bodyPr/>
                  <a:lstStyle/>
                  <a:p>
                    <a:r>
                      <a:rPr lang="en-SG">
                        <a:noFill/>
                      </a:rPr>
                      <a:t> </a:t>
                    </a:r>
                  </a:p>
                </p:txBody>
              </p:sp>
            </mc:Fallback>
          </mc:AlternateContent>
        </p:grpSp>
        <p:pic>
          <p:nvPicPr>
            <p:cNvPr id="24" name="Picture 23">
              <a:extLst>
                <a:ext uri="{FF2B5EF4-FFF2-40B4-BE49-F238E27FC236}">
                  <a16:creationId xmlns:a16="http://schemas.microsoft.com/office/drawing/2014/main" id="{48E53707-6C91-4BC5-867A-77723F3F09DF}"/>
                </a:ext>
              </a:extLst>
            </p:cNvPr>
            <p:cNvPicPr>
              <a:picLocks noChangeAspect="1"/>
            </p:cNvPicPr>
            <p:nvPr/>
          </p:nvPicPr>
          <p:blipFill>
            <a:blip r:embed="rId7"/>
            <a:stretch>
              <a:fillRect/>
            </a:stretch>
          </p:blipFill>
          <p:spPr>
            <a:xfrm>
              <a:off x="1090268" y="2080150"/>
              <a:ext cx="2108649" cy="1404000"/>
            </a:xfrm>
            <a:prstGeom prst="rect">
              <a:avLst/>
            </a:prstGeom>
          </p:spPr>
        </p:pic>
      </p:grpSp>
    </p:spTree>
    <p:extLst>
      <p:ext uri="{BB962C8B-B14F-4D97-AF65-F5344CB8AC3E}">
        <p14:creationId xmlns:p14="http://schemas.microsoft.com/office/powerpoint/2010/main" val="28921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94C27B-C9AD-43DC-982A-8637852C67B0}"/>
              </a:ext>
            </a:extLst>
          </p:cNvPr>
          <p:cNvGrpSpPr/>
          <p:nvPr/>
        </p:nvGrpSpPr>
        <p:grpSpPr>
          <a:xfrm>
            <a:off x="1298993" y="2498801"/>
            <a:ext cx="3041672" cy="933695"/>
            <a:chOff x="1233867" y="2769421"/>
            <a:chExt cx="3041672" cy="933695"/>
          </a:xfrm>
        </p:grpSpPr>
        <p:sp>
          <p:nvSpPr>
            <p:cNvPr id="6" name="Rectangle 5">
              <a:extLst>
                <a:ext uri="{FF2B5EF4-FFF2-40B4-BE49-F238E27FC236}">
                  <a16:creationId xmlns:a16="http://schemas.microsoft.com/office/drawing/2014/main" id="{D87F2789-D80D-4F18-A4E4-98D0ED36A4E0}"/>
                </a:ext>
              </a:extLst>
            </p:cNvPr>
            <p:cNvSpPr/>
            <p:nvPr/>
          </p:nvSpPr>
          <p:spPr>
            <a:xfrm>
              <a:off x="1233867" y="2769421"/>
              <a:ext cx="2299316" cy="31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6" name="Rectangle 15">
              <a:extLst>
                <a:ext uri="{FF2B5EF4-FFF2-40B4-BE49-F238E27FC236}">
                  <a16:creationId xmlns:a16="http://schemas.microsoft.com/office/drawing/2014/main" id="{F39318AD-52C9-4141-A7D7-244CD684B40F}"/>
                </a:ext>
              </a:extLst>
            </p:cNvPr>
            <p:cNvSpPr/>
            <p:nvPr/>
          </p:nvSpPr>
          <p:spPr>
            <a:xfrm>
              <a:off x="3673104" y="276942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30" name="Rectangle 29">
              <a:extLst>
                <a:ext uri="{FF2B5EF4-FFF2-40B4-BE49-F238E27FC236}">
                  <a16:creationId xmlns:a16="http://schemas.microsoft.com/office/drawing/2014/main" id="{B434C760-6739-42FF-A40F-CE5B914716DF}"/>
                </a:ext>
              </a:extLst>
            </p:cNvPr>
            <p:cNvSpPr/>
            <p:nvPr/>
          </p:nvSpPr>
          <p:spPr>
            <a:xfrm>
              <a:off x="1723815" y="3136890"/>
              <a:ext cx="1319421" cy="338554"/>
            </a:xfrm>
            <a:prstGeom prst="rect">
              <a:avLst/>
            </a:prstGeom>
          </p:spPr>
          <p:txBody>
            <a:bodyPr wrap="square">
              <a:spAutoFit/>
            </a:bodyPr>
            <a:lstStyle/>
            <a:p>
              <a:pPr algn="ctr"/>
              <a:r>
                <a:rPr lang="en-SG" sz="1600" dirty="0">
                  <a:latin typeface="Istok Web" panose="020B0604020202020204" charset="0"/>
                </a:rPr>
                <a:t>Train Set</a:t>
              </a:r>
            </a:p>
          </p:txBody>
        </p:sp>
        <p:sp>
          <p:nvSpPr>
            <p:cNvPr id="31" name="Rectangle 30">
              <a:extLst>
                <a:ext uri="{FF2B5EF4-FFF2-40B4-BE49-F238E27FC236}">
                  <a16:creationId xmlns:a16="http://schemas.microsoft.com/office/drawing/2014/main" id="{1550987C-CD67-4C98-83E2-68E6542A46D6}"/>
                </a:ext>
              </a:extLst>
            </p:cNvPr>
            <p:cNvSpPr/>
            <p:nvPr/>
          </p:nvSpPr>
          <p:spPr>
            <a:xfrm>
              <a:off x="3643356" y="3118341"/>
              <a:ext cx="632183"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grpSp>
      <p:cxnSp>
        <p:nvCxnSpPr>
          <p:cNvPr id="37" name="Straight Connector 36">
            <a:extLst>
              <a:ext uri="{FF2B5EF4-FFF2-40B4-BE49-F238E27FC236}">
                <a16:creationId xmlns:a16="http://schemas.microsoft.com/office/drawing/2014/main" id="{9B6119AF-DAF6-41F9-BFEC-F71A686C0AF3}"/>
              </a:ext>
            </a:extLst>
          </p:cNvPr>
          <p:cNvCxnSpPr/>
          <p:nvPr/>
        </p:nvCxnSpPr>
        <p:spPr>
          <a:xfrm>
            <a:off x="4958643" y="1412306"/>
            <a:ext cx="0" cy="342461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850BC19-D341-49B0-B26C-BFA8F8D7EC84}"/>
              </a:ext>
            </a:extLst>
          </p:cNvPr>
          <p:cNvGrpSpPr/>
          <p:nvPr/>
        </p:nvGrpSpPr>
        <p:grpSpPr>
          <a:xfrm>
            <a:off x="5329232" y="2204435"/>
            <a:ext cx="3389349" cy="2790299"/>
            <a:chOff x="5159749" y="3085331"/>
            <a:chExt cx="3389349" cy="2790299"/>
          </a:xfrm>
        </p:grpSpPr>
        <p:sp>
          <p:nvSpPr>
            <p:cNvPr id="7" name="Rectangle 6">
              <a:extLst>
                <a:ext uri="{FF2B5EF4-FFF2-40B4-BE49-F238E27FC236}">
                  <a16:creationId xmlns:a16="http://schemas.microsoft.com/office/drawing/2014/main" id="{DC9BCCC7-3C16-490C-B257-DB9C21DB7D25}"/>
                </a:ext>
              </a:extLst>
            </p:cNvPr>
            <p:cNvSpPr/>
            <p:nvPr/>
          </p:nvSpPr>
          <p:spPr>
            <a:xfrm>
              <a:off x="7096957" y="308533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9" name="Rectangle 8">
              <a:extLst>
                <a:ext uri="{FF2B5EF4-FFF2-40B4-BE49-F238E27FC236}">
                  <a16:creationId xmlns:a16="http://schemas.microsoft.com/office/drawing/2014/main" id="{6E386573-D784-4742-B521-50892201C380}"/>
                </a:ext>
              </a:extLst>
            </p:cNvPr>
            <p:cNvSpPr/>
            <p:nvPr/>
          </p:nvSpPr>
          <p:spPr>
            <a:xfrm>
              <a:off x="5805485"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0" name="Rectangle 9">
              <a:extLst>
                <a:ext uri="{FF2B5EF4-FFF2-40B4-BE49-F238E27FC236}">
                  <a16:creationId xmlns:a16="http://schemas.microsoft.com/office/drawing/2014/main" id="{01536A32-B38F-4890-9D36-2FEC8AA30E24}"/>
                </a:ext>
              </a:extLst>
            </p:cNvPr>
            <p:cNvSpPr/>
            <p:nvPr/>
          </p:nvSpPr>
          <p:spPr>
            <a:xfrm>
              <a:off x="6451221"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1" name="Rectangle 10">
              <a:extLst>
                <a:ext uri="{FF2B5EF4-FFF2-40B4-BE49-F238E27FC236}">
                  <a16:creationId xmlns:a16="http://schemas.microsoft.com/office/drawing/2014/main" id="{42FDBD20-101A-4735-AAFC-AD7ABBB5396B}"/>
                </a:ext>
              </a:extLst>
            </p:cNvPr>
            <p:cNvSpPr/>
            <p:nvPr/>
          </p:nvSpPr>
          <p:spPr>
            <a:xfrm>
              <a:off x="5159749" y="3085331"/>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7" name="Rectangle 16">
              <a:extLst>
                <a:ext uri="{FF2B5EF4-FFF2-40B4-BE49-F238E27FC236}">
                  <a16:creationId xmlns:a16="http://schemas.microsoft.com/office/drawing/2014/main" id="{7F87A4D9-0342-4C3E-81C6-C5F47044B31F}"/>
                </a:ext>
              </a:extLst>
            </p:cNvPr>
            <p:cNvSpPr/>
            <p:nvPr/>
          </p:nvSpPr>
          <p:spPr>
            <a:xfrm>
              <a:off x="7960120" y="3085331"/>
              <a:ext cx="572686" cy="315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latin typeface="Istok Web" panose="020B0604020202020204" charset="0"/>
              </a:endParaRPr>
            </a:p>
          </p:txBody>
        </p:sp>
        <p:sp>
          <p:nvSpPr>
            <p:cNvPr id="18" name="Rectangle 17">
              <a:extLst>
                <a:ext uri="{FF2B5EF4-FFF2-40B4-BE49-F238E27FC236}">
                  <a16:creationId xmlns:a16="http://schemas.microsoft.com/office/drawing/2014/main" id="{56A60C80-B4D2-4AF8-8BDF-67C4442A8D27}"/>
                </a:ext>
              </a:extLst>
            </p:cNvPr>
            <p:cNvSpPr/>
            <p:nvPr/>
          </p:nvSpPr>
          <p:spPr>
            <a:xfrm>
              <a:off x="7096957" y="3475445"/>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19" name="Rectangle 18">
              <a:extLst>
                <a:ext uri="{FF2B5EF4-FFF2-40B4-BE49-F238E27FC236}">
                  <a16:creationId xmlns:a16="http://schemas.microsoft.com/office/drawing/2014/main" id="{2244039E-1918-425D-82BF-5DD56F9A6A2E}"/>
                </a:ext>
              </a:extLst>
            </p:cNvPr>
            <p:cNvSpPr/>
            <p:nvPr/>
          </p:nvSpPr>
          <p:spPr>
            <a:xfrm>
              <a:off x="5805485"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0" name="Rectangle 19">
              <a:extLst>
                <a:ext uri="{FF2B5EF4-FFF2-40B4-BE49-F238E27FC236}">
                  <a16:creationId xmlns:a16="http://schemas.microsoft.com/office/drawing/2014/main" id="{A7AE3EBD-99CC-49BB-B088-9B6CE9E140F5}"/>
                </a:ext>
              </a:extLst>
            </p:cNvPr>
            <p:cNvSpPr/>
            <p:nvPr/>
          </p:nvSpPr>
          <p:spPr>
            <a:xfrm>
              <a:off x="6451221" y="3475444"/>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1" name="Rectangle 20">
              <a:extLst>
                <a:ext uri="{FF2B5EF4-FFF2-40B4-BE49-F238E27FC236}">
                  <a16:creationId xmlns:a16="http://schemas.microsoft.com/office/drawing/2014/main" id="{4BC79006-BDE9-4EF7-AAF5-FADFAD781986}"/>
                </a:ext>
              </a:extLst>
            </p:cNvPr>
            <p:cNvSpPr/>
            <p:nvPr/>
          </p:nvSpPr>
          <p:spPr>
            <a:xfrm>
              <a:off x="5159749" y="3475444"/>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2" name="Rectangle 21">
              <a:extLst>
                <a:ext uri="{FF2B5EF4-FFF2-40B4-BE49-F238E27FC236}">
                  <a16:creationId xmlns:a16="http://schemas.microsoft.com/office/drawing/2014/main" id="{2C805292-276B-4ED3-846D-552EA42A8AD5}"/>
                </a:ext>
              </a:extLst>
            </p:cNvPr>
            <p:cNvSpPr/>
            <p:nvPr/>
          </p:nvSpPr>
          <p:spPr>
            <a:xfrm>
              <a:off x="7096957" y="3849049"/>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3" name="Rectangle 22">
              <a:extLst>
                <a:ext uri="{FF2B5EF4-FFF2-40B4-BE49-F238E27FC236}">
                  <a16:creationId xmlns:a16="http://schemas.microsoft.com/office/drawing/2014/main" id="{2D1E52FC-B9D2-4C6E-9437-41F353352F98}"/>
                </a:ext>
              </a:extLst>
            </p:cNvPr>
            <p:cNvSpPr/>
            <p:nvPr/>
          </p:nvSpPr>
          <p:spPr>
            <a:xfrm>
              <a:off x="5805485" y="3849048"/>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4" name="Rectangle 23">
              <a:extLst>
                <a:ext uri="{FF2B5EF4-FFF2-40B4-BE49-F238E27FC236}">
                  <a16:creationId xmlns:a16="http://schemas.microsoft.com/office/drawing/2014/main" id="{AD769651-A97A-42E9-B797-C98F7BCED7CE}"/>
                </a:ext>
              </a:extLst>
            </p:cNvPr>
            <p:cNvSpPr/>
            <p:nvPr/>
          </p:nvSpPr>
          <p:spPr>
            <a:xfrm>
              <a:off x="6451221"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5" name="Rectangle 24">
              <a:extLst>
                <a:ext uri="{FF2B5EF4-FFF2-40B4-BE49-F238E27FC236}">
                  <a16:creationId xmlns:a16="http://schemas.microsoft.com/office/drawing/2014/main" id="{4C731516-6069-4EA9-8780-CD23CC704C7C}"/>
                </a:ext>
              </a:extLst>
            </p:cNvPr>
            <p:cNvSpPr/>
            <p:nvPr/>
          </p:nvSpPr>
          <p:spPr>
            <a:xfrm>
              <a:off x="5159749" y="3849048"/>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6" name="Rectangle 25">
              <a:extLst>
                <a:ext uri="{FF2B5EF4-FFF2-40B4-BE49-F238E27FC236}">
                  <a16:creationId xmlns:a16="http://schemas.microsoft.com/office/drawing/2014/main" id="{4DCE09D6-E8A3-483D-B04E-52E5AD5F1553}"/>
                </a:ext>
              </a:extLst>
            </p:cNvPr>
            <p:cNvSpPr/>
            <p:nvPr/>
          </p:nvSpPr>
          <p:spPr>
            <a:xfrm>
              <a:off x="7096957" y="4222653"/>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7" name="Rectangle 26">
              <a:extLst>
                <a:ext uri="{FF2B5EF4-FFF2-40B4-BE49-F238E27FC236}">
                  <a16:creationId xmlns:a16="http://schemas.microsoft.com/office/drawing/2014/main" id="{2378906C-3F56-4DEB-AE4B-EC566B96FFFE}"/>
                </a:ext>
              </a:extLst>
            </p:cNvPr>
            <p:cNvSpPr/>
            <p:nvPr/>
          </p:nvSpPr>
          <p:spPr>
            <a:xfrm>
              <a:off x="5805485"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8" name="Rectangle 27">
              <a:extLst>
                <a:ext uri="{FF2B5EF4-FFF2-40B4-BE49-F238E27FC236}">
                  <a16:creationId xmlns:a16="http://schemas.microsoft.com/office/drawing/2014/main" id="{A6F92FE7-B24A-4E90-A94B-87641A219D7E}"/>
                </a:ext>
              </a:extLst>
            </p:cNvPr>
            <p:cNvSpPr/>
            <p:nvPr/>
          </p:nvSpPr>
          <p:spPr>
            <a:xfrm>
              <a:off x="6451221" y="4222652"/>
              <a:ext cx="572686" cy="31591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29" name="Rectangle 28">
              <a:extLst>
                <a:ext uri="{FF2B5EF4-FFF2-40B4-BE49-F238E27FC236}">
                  <a16:creationId xmlns:a16="http://schemas.microsoft.com/office/drawing/2014/main" id="{BBAA2195-A3C2-4D72-AB44-075F741F241D}"/>
                </a:ext>
              </a:extLst>
            </p:cNvPr>
            <p:cNvSpPr/>
            <p:nvPr/>
          </p:nvSpPr>
          <p:spPr>
            <a:xfrm>
              <a:off x="5159749" y="4222652"/>
              <a:ext cx="572686" cy="315910"/>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latin typeface="Istok Web" panose="020B0604020202020204" charset="0"/>
              </a:endParaRPr>
            </a:p>
          </p:txBody>
        </p:sp>
        <p:sp>
          <p:nvSpPr>
            <p:cNvPr id="32" name="Rectangle 31">
              <a:extLst>
                <a:ext uri="{FF2B5EF4-FFF2-40B4-BE49-F238E27FC236}">
                  <a16:creationId xmlns:a16="http://schemas.microsoft.com/office/drawing/2014/main" id="{26F251E4-8973-42E6-9694-694A141522B7}"/>
                </a:ext>
              </a:extLst>
            </p:cNvPr>
            <p:cNvSpPr/>
            <p:nvPr/>
          </p:nvSpPr>
          <p:spPr>
            <a:xfrm>
              <a:off x="5186778" y="4620631"/>
              <a:ext cx="2482866" cy="338554"/>
            </a:xfrm>
            <a:prstGeom prst="rect">
              <a:avLst/>
            </a:prstGeom>
          </p:spPr>
          <p:txBody>
            <a:bodyPr wrap="square">
              <a:spAutoFit/>
            </a:bodyPr>
            <a:lstStyle/>
            <a:p>
              <a:pPr algn="ctr"/>
              <a:r>
                <a:rPr lang="en-SG" sz="1600" dirty="0">
                  <a:latin typeface="Istok Web" panose="020B0604020202020204" charset="0"/>
                </a:rPr>
                <a:t>Train + Validation Set</a:t>
              </a:r>
            </a:p>
          </p:txBody>
        </p:sp>
        <p:sp>
          <p:nvSpPr>
            <p:cNvPr id="33" name="Rectangle 32">
              <a:extLst>
                <a:ext uri="{FF2B5EF4-FFF2-40B4-BE49-F238E27FC236}">
                  <a16:creationId xmlns:a16="http://schemas.microsoft.com/office/drawing/2014/main" id="{F20026B1-9AC4-45C2-85A3-E3A984DA270B}"/>
                </a:ext>
              </a:extLst>
            </p:cNvPr>
            <p:cNvSpPr/>
            <p:nvPr/>
          </p:nvSpPr>
          <p:spPr>
            <a:xfrm>
              <a:off x="7943828" y="3434474"/>
              <a:ext cx="605270" cy="584775"/>
            </a:xfrm>
            <a:prstGeom prst="rect">
              <a:avLst/>
            </a:prstGeom>
          </p:spPr>
          <p:txBody>
            <a:bodyPr wrap="square">
              <a:spAutoFit/>
            </a:bodyPr>
            <a:lstStyle/>
            <a:p>
              <a:pPr algn="ctr"/>
              <a:r>
                <a:rPr lang="en-SG" sz="1600" dirty="0">
                  <a:latin typeface="Istok Web" panose="020B0604020202020204" charset="0"/>
                </a:rPr>
                <a:t>Test </a:t>
              </a:r>
            </a:p>
            <a:p>
              <a:pPr algn="ctr"/>
              <a:r>
                <a:rPr lang="en-SG" sz="1600" dirty="0">
                  <a:latin typeface="Istok Web" panose="020B0604020202020204" charset="0"/>
                </a:rPr>
                <a:t>Set</a:t>
              </a:r>
            </a:p>
          </p:txBody>
        </p:sp>
        <p:sp>
          <p:nvSpPr>
            <p:cNvPr id="34" name="Rectangle 33">
              <a:extLst>
                <a:ext uri="{FF2B5EF4-FFF2-40B4-BE49-F238E27FC236}">
                  <a16:creationId xmlns:a16="http://schemas.microsoft.com/office/drawing/2014/main" id="{182313A4-05AC-4CEC-8264-CAF209EFC6F0}"/>
                </a:ext>
              </a:extLst>
            </p:cNvPr>
            <p:cNvSpPr/>
            <p:nvPr/>
          </p:nvSpPr>
          <p:spPr>
            <a:xfrm>
              <a:off x="5159749" y="5044633"/>
              <a:ext cx="2509894" cy="830997"/>
            </a:xfrm>
            <a:prstGeom prst="rect">
              <a:avLst/>
            </a:prstGeom>
          </p:spPr>
          <p:txBody>
            <a:bodyPr wrap="square">
              <a:spAutoFit/>
            </a:bodyPr>
            <a:lstStyle/>
            <a:p>
              <a:pPr algn="ctr"/>
              <a:r>
                <a:rPr lang="en-SG" sz="1600" dirty="0">
                  <a:latin typeface="Istok Web" panose="020B0604020202020204" charset="0"/>
                </a:rPr>
                <a:t>4-fold Cross Validation:</a:t>
              </a:r>
            </a:p>
            <a:p>
              <a:pPr algn="ctr"/>
              <a:r>
                <a:rPr lang="en-SG" sz="1600" dirty="0">
                  <a:latin typeface="Istok Web" panose="020B0604020202020204" charset="0"/>
                </a:rPr>
                <a:t>Find ideal degree </a:t>
              </a:r>
              <a:r>
                <a:rPr lang="en-SG" sz="1600" i="1" dirty="0">
                  <a:latin typeface="Istok Web" panose="020B0604020202020204" charset="0"/>
                </a:rPr>
                <a:t>d</a:t>
              </a:r>
            </a:p>
            <a:p>
              <a:pPr algn="ctr"/>
              <a:r>
                <a:rPr lang="en-SG" sz="1600" dirty="0">
                  <a:latin typeface="Istok Web" panose="020B0604020202020204" charset="0"/>
                </a:rPr>
                <a:t>(hyperparameter)</a:t>
              </a:r>
            </a:p>
          </p:txBody>
        </p:sp>
        <p:sp>
          <p:nvSpPr>
            <p:cNvPr id="39" name="Arrow: Bent 38">
              <a:extLst>
                <a:ext uri="{FF2B5EF4-FFF2-40B4-BE49-F238E27FC236}">
                  <a16:creationId xmlns:a16="http://schemas.microsoft.com/office/drawing/2014/main" id="{B77ED72B-63CF-4E70-A9FF-7788C9938529}"/>
                </a:ext>
              </a:extLst>
            </p:cNvPr>
            <p:cNvSpPr/>
            <p:nvPr/>
          </p:nvSpPr>
          <p:spPr>
            <a:xfrm rot="16200000" flipV="1">
              <a:off x="7259439" y="4418866"/>
              <a:ext cx="1613963" cy="790114"/>
            </a:xfrm>
            <a:prstGeom prst="bentArrow">
              <a:avLst>
                <a:gd name="adj1" fmla="val 31742"/>
                <a:gd name="adj2" fmla="val 25633"/>
                <a:gd name="adj3" fmla="val 25000"/>
                <a:gd name="adj4" fmla="val 3813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600">
                <a:solidFill>
                  <a:schemeClr val="tx1"/>
                </a:solidFill>
                <a:latin typeface="Istok Web" panose="020B0604020202020204" charset="0"/>
              </a:endParaRPr>
            </a:p>
          </p:txBody>
        </p:sp>
      </p:grpSp>
      <p:sp>
        <p:nvSpPr>
          <p:cNvPr id="40" name="Rectangle 39">
            <a:extLst>
              <a:ext uri="{FF2B5EF4-FFF2-40B4-BE49-F238E27FC236}">
                <a16:creationId xmlns:a16="http://schemas.microsoft.com/office/drawing/2014/main" id="{F2D49B2D-1F91-4394-B1EA-83B602F02017}"/>
              </a:ext>
            </a:extLst>
          </p:cNvPr>
          <p:cNvSpPr/>
          <p:nvPr/>
        </p:nvSpPr>
        <p:spPr>
          <a:xfrm>
            <a:off x="1237851" y="3581777"/>
            <a:ext cx="3163955" cy="1323439"/>
          </a:xfrm>
          <a:prstGeom prst="rect">
            <a:avLst/>
          </a:prstGeom>
          <a:solidFill>
            <a:srgbClr val="FCCBA9"/>
          </a:solidFill>
        </p:spPr>
        <p:txBody>
          <a:bodyPr wrap="square">
            <a:spAutoFit/>
          </a:bodyPr>
          <a:lstStyle/>
          <a:p>
            <a:r>
              <a:rPr lang="en-SG" sz="1600" dirty="0">
                <a:latin typeface="Istok Web" panose="020B0604020202020204" charset="0"/>
              </a:rPr>
              <a:t>Model parameters trained using </a:t>
            </a:r>
            <a:r>
              <a:rPr lang="en-SG" sz="1600" b="1" dirty="0">
                <a:latin typeface="Istok Web" panose="020B0604020202020204" charset="0"/>
              </a:rPr>
              <a:t>Train Set</a:t>
            </a:r>
          </a:p>
          <a:p>
            <a:endParaRPr lang="en-SG" sz="1600" dirty="0">
              <a:latin typeface="Istok Web" panose="020B0604020202020204" charset="0"/>
            </a:endParaRPr>
          </a:p>
          <a:p>
            <a:r>
              <a:rPr lang="en-SG" sz="1600" dirty="0">
                <a:latin typeface="Istok Web" panose="020B0604020202020204" charset="0"/>
              </a:rPr>
              <a:t>Evaluate Accuracy using </a:t>
            </a:r>
            <a:r>
              <a:rPr lang="en-SG" sz="1600" b="1" dirty="0">
                <a:latin typeface="Istok Web" panose="020B0604020202020204" charset="0"/>
              </a:rPr>
              <a:t>Test Set</a:t>
            </a:r>
          </a:p>
        </p:txBody>
      </p:sp>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grpSp>
        <p:nvGrpSpPr>
          <p:cNvPr id="4" name="Group 3">
            <a:extLst>
              <a:ext uri="{FF2B5EF4-FFF2-40B4-BE49-F238E27FC236}">
                <a16:creationId xmlns:a16="http://schemas.microsoft.com/office/drawing/2014/main" id="{0403077E-2BBB-4E59-9A9B-FE4DE4779D2C}"/>
              </a:ext>
            </a:extLst>
          </p:cNvPr>
          <p:cNvGrpSpPr/>
          <p:nvPr/>
        </p:nvGrpSpPr>
        <p:grpSpPr>
          <a:xfrm>
            <a:off x="1578396" y="1412306"/>
            <a:ext cx="2482866" cy="792129"/>
            <a:chOff x="1578897" y="1412306"/>
            <a:chExt cx="2482866" cy="792129"/>
          </a:xfrm>
        </p:grpSpPr>
        <p:sp>
          <p:nvSpPr>
            <p:cNvPr id="42" name="Rectangle 41">
              <a:extLst>
                <a:ext uri="{FF2B5EF4-FFF2-40B4-BE49-F238E27FC236}">
                  <a16:creationId xmlns:a16="http://schemas.microsoft.com/office/drawing/2014/main" id="{BA1DC8E7-9FD2-4FAF-AC75-E5583CDB8647}"/>
                </a:ext>
              </a:extLst>
            </p:cNvPr>
            <p:cNvSpPr/>
            <p:nvPr/>
          </p:nvSpPr>
          <p:spPr>
            <a:xfrm>
              <a:off x="1578897" y="1412306"/>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Linear Model</a:t>
              </a:r>
            </a:p>
          </p:txBody>
        </p:sp>
        <p:sp>
          <p:nvSpPr>
            <p:cNvPr id="46" name="Rectangle 45">
              <a:extLst>
                <a:ext uri="{FF2B5EF4-FFF2-40B4-BE49-F238E27FC236}">
                  <a16:creationId xmlns:a16="http://schemas.microsoft.com/office/drawing/2014/main" id="{44417461-2172-40E1-9EDD-1ED99FCE96D1}"/>
                </a:ext>
              </a:extLst>
            </p:cNvPr>
            <p:cNvSpPr/>
            <p:nvPr/>
          </p:nvSpPr>
          <p:spPr>
            <a:xfrm>
              <a:off x="1578897" y="1844435"/>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Random Forest Model</a:t>
              </a:r>
            </a:p>
          </p:txBody>
        </p:sp>
      </p:grpSp>
      <p:sp>
        <p:nvSpPr>
          <p:cNvPr id="47" name="Rectangle 46">
            <a:extLst>
              <a:ext uri="{FF2B5EF4-FFF2-40B4-BE49-F238E27FC236}">
                <a16:creationId xmlns:a16="http://schemas.microsoft.com/office/drawing/2014/main" id="{FAA50953-7E88-450E-9381-09C3529DD928}"/>
              </a:ext>
            </a:extLst>
          </p:cNvPr>
          <p:cNvSpPr/>
          <p:nvPr/>
        </p:nvSpPr>
        <p:spPr>
          <a:xfrm>
            <a:off x="5782474" y="1628370"/>
            <a:ext cx="2482866" cy="360000"/>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Istok Web" panose="020B0604020202020204" charset="0"/>
              </a:rPr>
              <a:t>Polynomial Model</a:t>
            </a:r>
          </a:p>
        </p:txBody>
      </p:sp>
    </p:spTree>
    <p:extLst>
      <p:ext uri="{BB962C8B-B14F-4D97-AF65-F5344CB8AC3E}">
        <p14:creationId xmlns:p14="http://schemas.microsoft.com/office/powerpoint/2010/main" val="334239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77F6FE3-D40C-43C2-97DB-E01C732B1ED7}"/>
              </a:ext>
            </a:extLst>
          </p:cNvPr>
          <p:cNvSpPr>
            <a:spLocks noGrp="1"/>
          </p:cNvSpPr>
          <p:nvPr>
            <p:ph type="title"/>
          </p:nvPr>
        </p:nvSpPr>
        <p:spPr>
          <a:xfrm>
            <a:off x="772350" y="373039"/>
            <a:ext cx="7599300" cy="240300"/>
          </a:xfrm>
        </p:spPr>
        <p:txBody>
          <a:bodyPr/>
          <a:lstStyle/>
          <a:p>
            <a:pPr algn="r"/>
            <a:r>
              <a:rPr lang="en-SG" dirty="0"/>
              <a:t>PREDICTIVE MODELLING</a:t>
            </a:r>
            <a:br>
              <a:rPr lang="en-SG" dirty="0"/>
            </a:br>
            <a:r>
              <a:rPr lang="en-SG" sz="1600" dirty="0"/>
              <a:t>Train-Val-Test Split</a:t>
            </a:r>
            <a:endParaRPr lang="en-SG" dirty="0"/>
          </a:p>
        </p:txBody>
      </p:sp>
      <p:pic>
        <p:nvPicPr>
          <p:cNvPr id="13" name="Picture 12">
            <a:extLst>
              <a:ext uri="{FF2B5EF4-FFF2-40B4-BE49-F238E27FC236}">
                <a16:creationId xmlns:a16="http://schemas.microsoft.com/office/drawing/2014/main" id="{EB750DB4-F9EE-4A06-B09A-8A9CC0EC648A}"/>
              </a:ext>
            </a:extLst>
          </p:cNvPr>
          <p:cNvPicPr>
            <a:picLocks noChangeAspect="1"/>
          </p:cNvPicPr>
          <p:nvPr/>
        </p:nvPicPr>
        <p:blipFill>
          <a:blip r:embed="rId2"/>
          <a:stretch>
            <a:fillRect/>
          </a:stretch>
        </p:blipFill>
        <p:spPr>
          <a:xfrm>
            <a:off x="2394596" y="1404194"/>
            <a:ext cx="5157375" cy="3366267"/>
          </a:xfrm>
          <a:prstGeom prst="rect">
            <a:avLst/>
          </a:prstGeom>
        </p:spPr>
      </p:pic>
    </p:spTree>
    <p:extLst>
      <p:ext uri="{BB962C8B-B14F-4D97-AF65-F5344CB8AC3E}">
        <p14:creationId xmlns:p14="http://schemas.microsoft.com/office/powerpoint/2010/main" val="9677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7E94B6A-FFC2-4511-80C5-F7F50C88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9" y="1319067"/>
            <a:ext cx="4461835" cy="3451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2B8C848-968A-4007-883C-65C4FFC9C92F}"/>
                  </a:ext>
                </a:extLst>
              </p:cNvPr>
              <p:cNvSpPr/>
              <p:nvPr/>
            </p:nvSpPr>
            <p:spPr>
              <a:xfrm>
                <a:off x="5458234" y="1613731"/>
                <a:ext cx="3533312" cy="2964658"/>
              </a:xfrm>
              <a:prstGeom prst="rect">
                <a:avLst/>
              </a:prstGeom>
            </p:spPr>
            <p:txBody>
              <a:bodyPr wrap="square">
                <a:spAutoFit/>
              </a:bodyPr>
              <a:lstStyle/>
              <a:p>
                <a:pPr algn="ctr">
                  <a:spcBef>
                    <a:spcPts val="800"/>
                  </a:spcBef>
                </a:pPr>
                <a:r>
                  <a:rPr lang="en-SG" sz="1600" dirty="0">
                    <a:latin typeface="Istok Web" panose="020B0604020202020204" charset="0"/>
                  </a:rPr>
                  <a:t>Accuracy = 1 – </a:t>
                </a:r>
                <a14:m>
                  <m:oMath xmlns:m="http://schemas.openxmlformats.org/officeDocument/2006/math">
                    <m:f>
                      <m:fPr>
                        <m:ctrlPr>
                          <a:rPr lang="en-SG" sz="1600" b="0" i="1" smtClean="0">
                            <a:latin typeface="Cambria Math" panose="02040503050406030204" pitchFamily="18" charset="0"/>
                          </a:rPr>
                        </m:ctrlPr>
                      </m:fPr>
                      <m:num>
                        <m:r>
                          <a:rPr lang="en-SG" sz="1600" b="0" i="1" smtClean="0">
                            <a:latin typeface="Cambria Math" panose="02040503050406030204" pitchFamily="18" charset="0"/>
                          </a:rPr>
                          <m:t>1</m:t>
                        </m:r>
                      </m:num>
                      <m:den>
                        <m:r>
                          <a:rPr lang="en-SG" sz="1600" b="0" i="1" smtClean="0">
                            <a:latin typeface="Cambria Math" panose="02040503050406030204" pitchFamily="18" charset="0"/>
                          </a:rPr>
                          <m:t>𝑛</m:t>
                        </m:r>
                      </m:den>
                    </m:f>
                    <m:nary>
                      <m:naryPr>
                        <m:chr m:val="∑"/>
                        <m:subHide m:val="on"/>
                        <m:supHide m:val="on"/>
                        <m:ctrlPr>
                          <a:rPr lang="en-SG" sz="1600" b="0" i="1" smtClean="0">
                            <a:latin typeface="Cambria Math" panose="02040503050406030204" pitchFamily="18" charset="0"/>
                          </a:rPr>
                        </m:ctrlPr>
                      </m:naryPr>
                      <m:sub/>
                      <m:sup/>
                      <m:e>
                        <m:f>
                          <m:fPr>
                            <m:ctrlPr>
                              <a:rPr lang="en-SG" sz="1600" i="1">
                                <a:latin typeface="Cambria Math" panose="02040503050406030204" pitchFamily="18" charset="0"/>
                              </a:rPr>
                            </m:ctrlPr>
                          </m:fPr>
                          <m:num>
                            <m:r>
                              <a:rPr lang="en-SG" sz="1600" i="1">
                                <a:latin typeface="Cambria Math" panose="02040503050406030204" pitchFamily="18" charset="0"/>
                              </a:rPr>
                              <m:t>|</m:t>
                            </m:r>
                            <m:r>
                              <a:rPr lang="en-SG" sz="1600" i="1">
                                <a:latin typeface="Cambria Math" panose="02040503050406030204" pitchFamily="18" charset="0"/>
                              </a:rPr>
                              <m:t>𝐸𝑟𝑟𝑜𝑟</m:t>
                            </m:r>
                            <m:r>
                              <a:rPr lang="en-SG" sz="1600" i="1">
                                <a:latin typeface="Cambria Math" panose="02040503050406030204" pitchFamily="18" charset="0"/>
                              </a:rPr>
                              <m:t>|</m:t>
                            </m:r>
                          </m:num>
                          <m:den>
                            <m:r>
                              <a:rPr lang="en-SG" sz="1600" i="1">
                                <a:latin typeface="Cambria Math" panose="02040503050406030204" pitchFamily="18" charset="0"/>
                              </a:rPr>
                              <m:t>|</m:t>
                            </m:r>
                            <m:r>
                              <a:rPr lang="en-SG" sz="1600" i="1">
                                <a:latin typeface="Cambria Math" panose="02040503050406030204" pitchFamily="18" charset="0"/>
                              </a:rPr>
                              <m:t>𝐴𝑐𝑡𝑢𝑎𝑙</m:t>
                            </m:r>
                            <m:r>
                              <a:rPr lang="en-SG" sz="1600" i="1">
                                <a:latin typeface="Cambria Math" panose="02040503050406030204" pitchFamily="18" charset="0"/>
                              </a:rPr>
                              <m:t>|</m:t>
                            </m:r>
                          </m:den>
                        </m:f>
                      </m:e>
                    </m:nary>
                  </m:oMath>
                </a14:m>
                <a:endParaRPr lang="en-SG" sz="1600" dirty="0">
                  <a:latin typeface="Istok Web" panose="020B0604020202020204" charset="0"/>
                </a:endParaRP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Random Forest Model captures the non-linear trends in the data </a:t>
                </a:r>
                <a:br>
                  <a:rPr lang="en-SG" sz="1600" dirty="0">
                    <a:latin typeface="Istok Web" panose="020B0604020202020204" charset="0"/>
                  </a:rPr>
                </a:br>
                <a:r>
                  <a:rPr lang="en-SG" sz="1600" dirty="0">
                    <a:latin typeface="Istok Web" panose="020B0604020202020204" charset="0"/>
                  </a:rPr>
                  <a:t>(Best Accuracy: </a:t>
                </a:r>
                <a:r>
                  <a:rPr lang="en-SG" sz="1600" b="1" dirty="0">
                    <a:latin typeface="Istok Web" panose="020B0604020202020204" charset="0"/>
                  </a:rPr>
                  <a:t>33%)</a:t>
                </a:r>
              </a:p>
              <a:p>
                <a:pPr>
                  <a:spcBef>
                    <a:spcPts val="800"/>
                  </a:spcBef>
                </a:pPr>
                <a:endParaRPr lang="en-SG" sz="1600" dirty="0">
                  <a:latin typeface="Istok Web" panose="020B0604020202020204" charset="0"/>
                </a:endParaRPr>
              </a:p>
              <a:p>
                <a:pPr algn="ctr">
                  <a:spcBef>
                    <a:spcPts val="800"/>
                  </a:spcBef>
                </a:pPr>
                <a:r>
                  <a:rPr lang="en-SG" sz="1600" dirty="0">
                    <a:latin typeface="Istok Web" panose="020B0604020202020204" charset="0"/>
                  </a:rPr>
                  <a:t>Conclusion: There is not much trend between location or brightness and FRP</a:t>
                </a:r>
              </a:p>
            </p:txBody>
          </p:sp>
        </mc:Choice>
        <mc:Fallback xmlns="">
          <p:sp>
            <p:nvSpPr>
              <p:cNvPr id="4" name="Rectangle 3">
                <a:extLst>
                  <a:ext uri="{FF2B5EF4-FFF2-40B4-BE49-F238E27FC236}">
                    <a16:creationId xmlns:a16="http://schemas.microsoft.com/office/drawing/2014/main" id="{B2B8C848-968A-4007-883C-65C4FFC9C92F}"/>
                  </a:ext>
                </a:extLst>
              </p:cNvPr>
              <p:cNvSpPr>
                <a:spLocks noRot="1" noChangeAspect="1" noMove="1" noResize="1" noEditPoints="1" noAdjustHandles="1" noChangeArrowheads="1" noChangeShapeType="1" noTextEdit="1"/>
              </p:cNvSpPr>
              <p:nvPr/>
            </p:nvSpPr>
            <p:spPr>
              <a:xfrm>
                <a:off x="5458234" y="1613731"/>
                <a:ext cx="3533312" cy="2964658"/>
              </a:xfrm>
              <a:prstGeom prst="rect">
                <a:avLst/>
              </a:prstGeom>
              <a:blipFill>
                <a:blip r:embed="rId3"/>
                <a:stretch>
                  <a:fillRect l="-517" t="-10494" r="-2759"/>
                </a:stretch>
              </a:blipFill>
            </p:spPr>
            <p:txBody>
              <a:bodyPr/>
              <a:lstStyle/>
              <a:p>
                <a:r>
                  <a:rPr lang="en-SG">
                    <a:noFill/>
                  </a:rPr>
                  <a:t> </a:t>
                </a:r>
              </a:p>
            </p:txBody>
          </p:sp>
        </mc:Fallback>
      </mc:AlternateContent>
      <p:sp>
        <p:nvSpPr>
          <p:cNvPr id="6" name="Title 1">
            <a:extLst>
              <a:ext uri="{FF2B5EF4-FFF2-40B4-BE49-F238E27FC236}">
                <a16:creationId xmlns:a16="http://schemas.microsoft.com/office/drawing/2014/main" id="{7C07B7C5-1798-4836-8E98-0397411308E6}"/>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RESULTS AND ANALYSIS</a:t>
            </a:r>
          </a:p>
        </p:txBody>
      </p:sp>
    </p:spTree>
    <p:extLst>
      <p:ext uri="{BB962C8B-B14F-4D97-AF65-F5344CB8AC3E}">
        <p14:creationId xmlns:p14="http://schemas.microsoft.com/office/powerpoint/2010/main" val="13455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TABLE OF CONTENTS</a:t>
            </a:r>
            <a:endParaRPr dirty="0"/>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E6753C-FDD0-4CDB-973E-C53F16B6024E}"/>
              </a:ext>
            </a:extLst>
          </p:cNvPr>
          <p:cNvSpPr/>
          <p:nvPr/>
        </p:nvSpPr>
        <p:spPr>
          <a:xfrm>
            <a:off x="2185682" y="1694655"/>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Find dataset with </a:t>
            </a:r>
            <a:r>
              <a:rPr lang="en-SG" sz="1600" b="1" dirty="0">
                <a:latin typeface="Istok Web" panose="020B0604020202020204" charset="0"/>
              </a:rPr>
              <a:t>better</a:t>
            </a:r>
            <a:r>
              <a:rPr lang="en-SG" sz="1600" dirty="0">
                <a:latin typeface="Istok Web" panose="020B0604020202020204" charset="0"/>
              </a:rPr>
              <a:t> features</a:t>
            </a:r>
          </a:p>
        </p:txBody>
      </p:sp>
      <p:sp>
        <p:nvSpPr>
          <p:cNvPr id="5" name="Title 1">
            <a:extLst>
              <a:ext uri="{FF2B5EF4-FFF2-40B4-BE49-F238E27FC236}">
                <a16:creationId xmlns:a16="http://schemas.microsoft.com/office/drawing/2014/main" id="{641582D8-F956-49AF-AC5A-BE00FDA7581C}"/>
              </a:ext>
            </a:extLst>
          </p:cNvPr>
          <p:cNvSpPr txBox="1">
            <a:spLocks/>
          </p:cNvSpPr>
          <p:nvPr/>
        </p:nvSpPr>
        <p:spPr>
          <a:xfrm>
            <a:off x="772350" y="373039"/>
            <a:ext cx="7599300"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r"/>
            <a:r>
              <a:rPr lang="en-SG" dirty="0"/>
              <a:t>FUTURE IMPROVEMENTS</a:t>
            </a:r>
          </a:p>
        </p:txBody>
      </p:sp>
      <p:sp>
        <p:nvSpPr>
          <p:cNvPr id="6" name="Rectangle 5">
            <a:extLst>
              <a:ext uri="{FF2B5EF4-FFF2-40B4-BE49-F238E27FC236}">
                <a16:creationId xmlns:a16="http://schemas.microsoft.com/office/drawing/2014/main" id="{21B555F8-06CA-4C0E-A17D-333FDA9F65A7}"/>
              </a:ext>
            </a:extLst>
          </p:cNvPr>
          <p:cNvSpPr/>
          <p:nvPr/>
        </p:nvSpPr>
        <p:spPr>
          <a:xfrm>
            <a:off x="2185682" y="2330708"/>
            <a:ext cx="5400000" cy="338554"/>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Use more data over </a:t>
            </a:r>
            <a:r>
              <a:rPr lang="en-SG" sz="1600" b="1" dirty="0">
                <a:latin typeface="Istok Web" panose="020B0604020202020204" charset="0"/>
              </a:rPr>
              <a:t>longer</a:t>
            </a:r>
            <a:r>
              <a:rPr lang="en-SG" sz="1600" dirty="0">
                <a:latin typeface="Istok Web" panose="020B0604020202020204" charset="0"/>
              </a:rPr>
              <a:t> periods</a:t>
            </a:r>
          </a:p>
        </p:txBody>
      </p:sp>
      <p:sp>
        <p:nvSpPr>
          <p:cNvPr id="8" name="TextBox 7">
            <a:extLst>
              <a:ext uri="{FF2B5EF4-FFF2-40B4-BE49-F238E27FC236}">
                <a16:creationId xmlns:a16="http://schemas.microsoft.com/office/drawing/2014/main" id="{F268CC94-C613-4A18-B2D6-343D5019B615}"/>
              </a:ext>
            </a:extLst>
          </p:cNvPr>
          <p:cNvSpPr txBox="1"/>
          <p:nvPr/>
        </p:nvSpPr>
        <p:spPr>
          <a:xfrm>
            <a:off x="2185682" y="2966761"/>
            <a:ext cx="5400000" cy="584775"/>
          </a:xfrm>
          <a:prstGeom prst="rect">
            <a:avLst/>
          </a:prstGeom>
          <a:solidFill>
            <a:srgbClr val="FCCBA9"/>
          </a:solidFill>
        </p:spPr>
        <p:txBody>
          <a:bodyPr wrap="square">
            <a:spAutoFit/>
          </a:bodyPr>
          <a:lstStyle/>
          <a:p>
            <a:pPr algn="ctr">
              <a:spcBef>
                <a:spcPts val="600"/>
              </a:spcBef>
            </a:pPr>
            <a:r>
              <a:rPr lang="en-SG" sz="1600" b="1" dirty="0">
                <a:latin typeface="Istok Web" panose="020B0604020202020204" charset="0"/>
              </a:rPr>
              <a:t>Reduce the problem </a:t>
            </a:r>
            <a:r>
              <a:rPr lang="en-SG" sz="1600" dirty="0">
                <a:latin typeface="Istok Web" panose="020B0604020202020204" charset="0"/>
              </a:rPr>
              <a:t>into classifying high FRP values versus low FRP values</a:t>
            </a:r>
          </a:p>
        </p:txBody>
      </p:sp>
      <p:sp>
        <p:nvSpPr>
          <p:cNvPr id="10" name="TextBox 9">
            <a:extLst>
              <a:ext uri="{FF2B5EF4-FFF2-40B4-BE49-F238E27FC236}">
                <a16:creationId xmlns:a16="http://schemas.microsoft.com/office/drawing/2014/main" id="{34DB1B3D-4931-4117-BC5C-2CA8488930AB}"/>
              </a:ext>
            </a:extLst>
          </p:cNvPr>
          <p:cNvSpPr txBox="1"/>
          <p:nvPr/>
        </p:nvSpPr>
        <p:spPr>
          <a:xfrm>
            <a:off x="2185682" y="3849034"/>
            <a:ext cx="5400000" cy="584775"/>
          </a:xfrm>
          <a:prstGeom prst="rect">
            <a:avLst/>
          </a:prstGeom>
          <a:solidFill>
            <a:srgbClr val="FCCBA9"/>
          </a:solidFill>
        </p:spPr>
        <p:txBody>
          <a:bodyPr wrap="square">
            <a:spAutoFit/>
          </a:bodyPr>
          <a:lstStyle/>
          <a:p>
            <a:pPr algn="ctr">
              <a:spcBef>
                <a:spcPts val="600"/>
              </a:spcBef>
            </a:pPr>
            <a:r>
              <a:rPr lang="en-SG" sz="1600" dirty="0">
                <a:latin typeface="Istok Web" panose="020B0604020202020204" charset="0"/>
              </a:rPr>
              <a:t>Identify locations of interest and analyse location characteristics </a:t>
            </a:r>
            <a:r>
              <a:rPr lang="en-SG" sz="1600" b="1" dirty="0">
                <a:latin typeface="Istok Web" panose="020B0604020202020204" charset="0"/>
              </a:rPr>
              <a:t>over a smaller area</a:t>
            </a:r>
          </a:p>
        </p:txBody>
      </p:sp>
    </p:spTree>
    <p:extLst>
      <p:ext uri="{BB962C8B-B14F-4D97-AF65-F5344CB8AC3E}">
        <p14:creationId xmlns:p14="http://schemas.microsoft.com/office/powerpoint/2010/main" val="19888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pic>
        <p:nvPicPr>
          <p:cNvPr id="1030" name="Picture 6" descr="Forest fires: the good and the bad | Stories | WWF">
            <a:extLst>
              <a:ext uri="{FF2B5EF4-FFF2-40B4-BE49-F238E27FC236}">
                <a16:creationId xmlns:a16="http://schemas.microsoft.com/office/drawing/2014/main" id="{0BB1D4FD-C549-4779-A094-9FB80846D3E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1211" r="32082"/>
          <a:stretch/>
        </p:blipFill>
        <p:spPr bwMode="auto">
          <a:xfrm>
            <a:off x="5140171" y="0"/>
            <a:ext cx="4003829" cy="5143500"/>
          </a:xfrm>
          <a:prstGeom prst="rect">
            <a:avLst/>
          </a:prstGeom>
          <a:noFill/>
          <a:extLst>
            <a:ext uri="{909E8E84-426E-40DD-AFC4-6F175D3DCCD1}">
              <a14:hiddenFill xmlns:a14="http://schemas.microsoft.com/office/drawing/2010/main">
                <a:solidFill>
                  <a:srgbClr val="FFFFFF"/>
                </a:solidFill>
              </a14:hiddenFill>
            </a:ext>
          </a:extLst>
        </p:spPr>
      </p:pic>
      <p:sp>
        <p:nvSpPr>
          <p:cNvPr id="4801" name="Google Shape;4801;p65"/>
          <p:cNvSpPr txBox="1">
            <a:spLocks noGrp="1"/>
          </p:cNvSpPr>
          <p:nvPr>
            <p:ph type="title"/>
          </p:nvPr>
        </p:nvSpPr>
        <p:spPr>
          <a:xfrm>
            <a:off x="1284150" y="444842"/>
            <a:ext cx="2951100" cy="1825802"/>
          </a:xfrm>
          <a:prstGeom prst="rect">
            <a:avLst/>
          </a:prstGeom>
        </p:spPr>
        <p:txBody>
          <a:bodyPr spcFirstLastPara="1" wrap="square" lIns="91425" tIns="91425" rIns="91425" bIns="91425" anchor="ctr" anchorCtr="0">
            <a:noAutofit/>
          </a:bodyPr>
          <a:lstStyle/>
          <a:p>
            <a:pPr marL="0" lvl="0" indent="0" algn="ctr" rtl="0">
              <a:lnSpc>
                <a:spcPts val="6000"/>
              </a:lnSpc>
              <a:spcBef>
                <a:spcPts val="0"/>
              </a:spcBef>
              <a:spcAft>
                <a:spcPts val="0"/>
              </a:spcAft>
              <a:buNone/>
            </a:pPr>
            <a:r>
              <a:rPr lang="en" sz="6600" dirty="0"/>
              <a:t>THANK</a:t>
            </a:r>
            <a:br>
              <a:rPr lang="en" sz="6600" dirty="0"/>
            </a:br>
            <a:r>
              <a:rPr lang="en" sz="6600" dirty="0"/>
              <a:t>YOU!</a:t>
            </a:r>
            <a:endParaRPr sz="6600" dirty="0"/>
          </a:p>
        </p:txBody>
      </p:sp>
      <p:sp>
        <p:nvSpPr>
          <p:cNvPr id="4802" name="Google Shape;4802;p65"/>
          <p:cNvSpPr txBox="1"/>
          <p:nvPr/>
        </p:nvSpPr>
        <p:spPr>
          <a:xfrm>
            <a:off x="947400" y="3889388"/>
            <a:ext cx="3624600" cy="736722"/>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This project is available on GitHub!</a:t>
            </a:r>
          </a:p>
          <a:p>
            <a:pPr marL="0" lvl="0" indent="0" algn="ctr" rtl="0">
              <a:spcBef>
                <a:spcPts val="300"/>
              </a:spcBef>
              <a:spcAft>
                <a:spcPts val="0"/>
              </a:spcAft>
              <a:buNone/>
            </a:pPr>
            <a:r>
              <a:rPr lang="en" sz="1600" dirty="0">
                <a:solidFill>
                  <a:schemeClr val="dk1"/>
                </a:solidFill>
                <a:latin typeface="Istok Web" panose="020B0604020202020204" charset="0"/>
                <a:ea typeface="Istok Web"/>
                <a:cs typeface="Istok Web"/>
                <a:sym typeface="Istok Web"/>
              </a:rPr>
              <a:t>Click on the logo to view it!</a:t>
            </a:r>
            <a:endParaRPr sz="1600" dirty="0">
              <a:solidFill>
                <a:schemeClr val="dk1"/>
              </a:solidFill>
              <a:latin typeface="Istok Web" panose="020B0604020202020204" charset="0"/>
              <a:ea typeface="Istok Web"/>
              <a:cs typeface="Istok Web"/>
              <a:sym typeface="Istok Web"/>
            </a:endParaRPr>
          </a:p>
        </p:txBody>
      </p:sp>
      <p:sp>
        <p:nvSpPr>
          <p:cNvPr id="18" name="Google Shape;254;p30">
            <a:extLst>
              <a:ext uri="{FF2B5EF4-FFF2-40B4-BE49-F238E27FC236}">
                <a16:creationId xmlns:a16="http://schemas.microsoft.com/office/drawing/2014/main" id="{7D90B3CA-78D8-473A-8138-D3E68C111711}"/>
              </a:ext>
            </a:extLst>
          </p:cNvPr>
          <p:cNvSpPr txBox="1"/>
          <p:nvPr/>
        </p:nvSpPr>
        <p:spPr>
          <a:xfrm>
            <a:off x="6625961" y="3973310"/>
            <a:ext cx="2507456" cy="10570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i="1" dirty="0">
                <a:solidFill>
                  <a:schemeClr val="bg1"/>
                </a:solidFill>
                <a:highlight>
                  <a:srgbClr val="000000"/>
                </a:highlight>
                <a:latin typeface="Istok Web" panose="020B0604020202020204" charset="0"/>
                <a:ea typeface="Istok Web"/>
                <a:cs typeface="Istok Web"/>
                <a:sym typeface="Istok Web"/>
              </a:rPr>
              <a:t>CREDITS:</a:t>
            </a:r>
            <a:r>
              <a:rPr lang="en" sz="1200" i="1" dirty="0">
                <a:solidFill>
                  <a:schemeClr val="bg1"/>
                </a:solidFill>
                <a:highlight>
                  <a:srgbClr val="000000"/>
                </a:highlight>
                <a:latin typeface="Istok Web" panose="020B0604020202020204" charset="0"/>
                <a:ea typeface="Istok Web"/>
                <a:cs typeface="Istok Web"/>
                <a:sym typeface="Istok Web"/>
              </a:rPr>
              <a:t> This presentation template was modified from a template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5">
                  <a:extLst>
                    <a:ext uri="{A12FA001-AC4F-418D-AE19-62706E023703}">
                      <ahyp:hlinkClr xmlns:ahyp="http://schemas.microsoft.com/office/drawing/2018/hyperlinkcolor" val="tx"/>
                    </a:ext>
                  </a:extLst>
                </a:hlinkClick>
              </a:rPr>
              <a:t>Slidesgo</a:t>
            </a:r>
            <a:r>
              <a:rPr lang="en" sz="1200" i="1" dirty="0">
                <a:solidFill>
                  <a:schemeClr val="bg1"/>
                </a:solidFill>
                <a:highlight>
                  <a:srgbClr val="000000"/>
                </a:highlight>
                <a:latin typeface="Istok Web" panose="020B0604020202020204" charset="0"/>
                <a:ea typeface="Istok Web"/>
                <a:cs typeface="Istok Web"/>
                <a:sym typeface="Istok Web"/>
              </a:rPr>
              <a:t>, including icons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6">
                  <a:extLst>
                    <a:ext uri="{A12FA001-AC4F-418D-AE19-62706E023703}">
                      <ahyp:hlinkClr xmlns:ahyp="http://schemas.microsoft.com/office/drawing/2018/hyperlinkcolor" val="tx"/>
                    </a:ext>
                  </a:extLst>
                </a:hlinkClick>
              </a:rPr>
              <a:t>Flaticon</a:t>
            </a:r>
            <a:r>
              <a:rPr lang="en" sz="1200" i="1" dirty="0">
                <a:solidFill>
                  <a:schemeClr val="bg1"/>
                </a:solidFill>
                <a:highlight>
                  <a:srgbClr val="000000"/>
                </a:highlight>
                <a:latin typeface="Istok Web" panose="020B0604020202020204" charset="0"/>
                <a:ea typeface="Istok Web"/>
                <a:cs typeface="Istok Web"/>
                <a:sym typeface="Istok Web"/>
              </a:rPr>
              <a:t>, and infographics &amp; images by </a:t>
            </a:r>
            <a:r>
              <a:rPr lang="en" sz="1200" b="1" i="1" dirty="0">
                <a:solidFill>
                  <a:schemeClr val="bg1"/>
                </a:solidFill>
                <a:highlight>
                  <a:srgbClr val="000000"/>
                </a:highlight>
                <a:uFill>
                  <a:noFill/>
                </a:uFill>
                <a:latin typeface="Istok Web" panose="020B0604020202020204" charset="0"/>
                <a:ea typeface="Istok Web"/>
                <a:cs typeface="Istok Web"/>
                <a:sym typeface="Istok Web"/>
                <a:hlinkClick r:id="rId7">
                  <a:extLst>
                    <a:ext uri="{A12FA001-AC4F-418D-AE19-62706E023703}">
                      <ahyp:hlinkClr xmlns:ahyp="http://schemas.microsoft.com/office/drawing/2018/hyperlinkcolor" val="tx"/>
                    </a:ext>
                  </a:extLst>
                </a:hlinkClick>
              </a:rPr>
              <a:t>Freepik</a:t>
            </a:r>
            <a:r>
              <a:rPr lang="en" sz="1200" i="1" dirty="0">
                <a:solidFill>
                  <a:schemeClr val="bg1"/>
                </a:solidFill>
                <a:highlight>
                  <a:srgbClr val="000000"/>
                </a:highlight>
                <a:latin typeface="Istok Web" panose="020B0604020202020204" charset="0"/>
                <a:ea typeface="Hammersmith One"/>
                <a:cs typeface="Hammersmith One"/>
                <a:sym typeface="Hammersmith One"/>
              </a:rPr>
              <a:t> </a:t>
            </a:r>
            <a:endParaRPr sz="1200" i="1" dirty="0">
              <a:solidFill>
                <a:schemeClr val="bg1"/>
              </a:solidFill>
              <a:highlight>
                <a:srgbClr val="000000"/>
              </a:highlight>
              <a:latin typeface="Istok Web" panose="020B0604020202020204" charset="0"/>
              <a:ea typeface="Hammersmith One"/>
              <a:cs typeface="Hammersmith One"/>
              <a:sym typeface="Hammersmith One"/>
            </a:endParaRPr>
          </a:p>
        </p:txBody>
      </p:sp>
      <p:pic>
        <p:nvPicPr>
          <p:cNvPr id="3" name="Graphic 2">
            <a:hlinkClick r:id="rId8"/>
            <a:extLst>
              <a:ext uri="{FF2B5EF4-FFF2-40B4-BE49-F238E27FC236}">
                <a16:creationId xmlns:a16="http://schemas.microsoft.com/office/drawing/2014/main" id="{09FEB93F-9D6A-4B73-AD43-A052556E67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0262" y="2571750"/>
            <a:ext cx="1278875" cy="1278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4676" name="Group 4675">
            <a:extLst>
              <a:ext uri="{FF2B5EF4-FFF2-40B4-BE49-F238E27FC236}">
                <a16:creationId xmlns:a16="http://schemas.microsoft.com/office/drawing/2014/main" id="{3458767A-6EA9-4EFD-9073-79D69E622056}"/>
              </a:ext>
            </a:extLst>
          </p:cNvPr>
          <p:cNvGrpSpPr/>
          <p:nvPr/>
        </p:nvGrpSpPr>
        <p:grpSpPr>
          <a:xfrm>
            <a:off x="828675" y="1193758"/>
            <a:ext cx="7599300" cy="3240000"/>
            <a:chOff x="533571" y="1218696"/>
            <a:chExt cx="7599300" cy="3240000"/>
          </a:xfrm>
        </p:grpSpPr>
        <p:sp>
          <p:nvSpPr>
            <p:cNvPr id="4675" name="Rectangle 4674">
              <a:extLst>
                <a:ext uri="{FF2B5EF4-FFF2-40B4-BE49-F238E27FC236}">
                  <a16:creationId xmlns:a16="http://schemas.microsoft.com/office/drawing/2014/main" id="{3888590B-AA36-4543-9409-85DD734FE00F}"/>
                </a:ext>
              </a:extLst>
            </p:cNvPr>
            <p:cNvSpPr/>
            <p:nvPr/>
          </p:nvSpPr>
          <p:spPr>
            <a:xfrm>
              <a:off x="533571" y="1218696"/>
              <a:ext cx="2160000" cy="3240000"/>
            </a:xfrm>
            <a:prstGeom prst="rect">
              <a:avLst/>
            </a:prstGeom>
            <a:solidFill>
              <a:srgbClr val="A9E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Symus</a:t>
              </a:r>
              <a:endParaRPr lang="en-SG" b="1" dirty="0">
                <a:solidFill>
                  <a:schemeClr val="tx1"/>
                </a:solidFill>
                <a:latin typeface="Istok Web" panose="020B0604020202020204" charset="0"/>
              </a:endParaRPr>
            </a:p>
            <a:p>
              <a:pPr lvl="0" algn="ctr"/>
              <a:r>
                <a:rPr lang="en-SG" dirty="0">
                  <a:solidFill>
                    <a:schemeClr val="tx1"/>
                  </a:solidFill>
                </a:rPr>
                <a:t>Data Exploration</a:t>
              </a:r>
            </a:p>
            <a:p>
              <a:pPr lvl="0" algn="ctr"/>
              <a:r>
                <a:rPr lang="en-SG" dirty="0">
                  <a:solidFill>
                    <a:schemeClr val="tx1"/>
                  </a:solidFill>
                </a:rPr>
                <a:t>Data Visualization</a:t>
              </a:r>
            </a:p>
            <a:p>
              <a:pPr lvl="0" algn="ctr"/>
              <a:r>
                <a:rPr lang="en-SG" dirty="0">
                  <a:solidFill>
                    <a:schemeClr val="tx1"/>
                  </a:solidFill>
                </a:rPr>
                <a:t>Data Cleaning</a:t>
              </a:r>
            </a:p>
            <a:p>
              <a:pPr lvl="0" algn="ctr"/>
              <a:r>
                <a:rPr lang="en-SG" dirty="0">
                  <a:solidFill>
                    <a:schemeClr val="tx1"/>
                  </a:solidFill>
                </a:rPr>
                <a:t>One Hot Encoding</a:t>
              </a:r>
            </a:p>
          </p:txBody>
        </p:sp>
        <p:sp>
          <p:nvSpPr>
            <p:cNvPr id="1634" name="Rectangle 1633">
              <a:extLst>
                <a:ext uri="{FF2B5EF4-FFF2-40B4-BE49-F238E27FC236}">
                  <a16:creationId xmlns:a16="http://schemas.microsoft.com/office/drawing/2014/main" id="{3C9C1C84-3DDC-4A63-9916-13D0ECD115FA}"/>
                </a:ext>
              </a:extLst>
            </p:cNvPr>
            <p:cNvSpPr/>
            <p:nvPr/>
          </p:nvSpPr>
          <p:spPr>
            <a:xfrm>
              <a:off x="3253221" y="1218696"/>
              <a:ext cx="2160000" cy="32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a:solidFill>
                    <a:schemeClr val="tx1"/>
                  </a:solidFill>
                  <a:latin typeface="Istok Web" panose="020B0604020202020204" charset="0"/>
                </a:rPr>
                <a:t>Atticus</a:t>
              </a:r>
            </a:p>
            <a:p>
              <a:pPr lvl="0" algn="ctr"/>
              <a:r>
                <a:rPr lang="en-SG" dirty="0">
                  <a:solidFill>
                    <a:schemeClr val="tx1"/>
                  </a:solidFill>
                </a:rPr>
                <a:t>Data Cleaning</a:t>
              </a:r>
            </a:p>
            <a:p>
              <a:pPr lvl="0" algn="ctr"/>
              <a:r>
                <a:rPr lang="en-SG" dirty="0">
                  <a:solidFill>
                    <a:schemeClr val="tx1"/>
                  </a:solidFill>
                </a:rPr>
                <a:t>One Hot Encoding</a:t>
              </a:r>
            </a:p>
            <a:p>
              <a:pPr lvl="0" algn="ctr"/>
              <a:r>
                <a:rPr lang="en-SG" dirty="0">
                  <a:solidFill>
                    <a:schemeClr val="tx1"/>
                  </a:solidFill>
                </a:rPr>
                <a:t>Feature Selection</a:t>
              </a:r>
            </a:p>
            <a:p>
              <a:pPr lvl="0" algn="ctr"/>
              <a:r>
                <a:rPr lang="en-SG" dirty="0">
                  <a:solidFill>
                    <a:schemeClr val="tx1"/>
                  </a:solidFill>
                </a:rPr>
                <a:t>Contextual Knowledge and Analysis</a:t>
              </a:r>
            </a:p>
            <a:p>
              <a:pPr lvl="0" algn="ctr"/>
              <a:r>
                <a:rPr lang="en-SG" dirty="0">
                  <a:solidFill>
                    <a:schemeClr val="tx1"/>
                  </a:solidFill>
                </a:rPr>
                <a:t>Formatting</a:t>
              </a:r>
            </a:p>
          </p:txBody>
        </p:sp>
        <p:sp>
          <p:nvSpPr>
            <p:cNvPr id="1635" name="Rectangle 1634">
              <a:extLst>
                <a:ext uri="{FF2B5EF4-FFF2-40B4-BE49-F238E27FC236}">
                  <a16:creationId xmlns:a16="http://schemas.microsoft.com/office/drawing/2014/main" id="{39156245-7C74-491E-BAD3-39FA4E294F6E}"/>
                </a:ext>
              </a:extLst>
            </p:cNvPr>
            <p:cNvSpPr/>
            <p:nvPr/>
          </p:nvSpPr>
          <p:spPr>
            <a:xfrm>
              <a:off x="5972871" y="1218696"/>
              <a:ext cx="2160000" cy="324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SG" b="1" dirty="0" err="1">
                  <a:solidFill>
                    <a:schemeClr val="tx1"/>
                  </a:solidFill>
                  <a:latin typeface="Istok Web" panose="020B0604020202020204" charset="0"/>
                </a:rPr>
                <a:t>Zeqing</a:t>
              </a:r>
              <a:endParaRPr lang="en-SG" b="1" dirty="0">
                <a:solidFill>
                  <a:schemeClr val="tx1"/>
                </a:solidFill>
                <a:latin typeface="Istok Web" panose="020B0604020202020204" charset="0"/>
              </a:endParaRPr>
            </a:p>
            <a:p>
              <a:pPr lvl="0" algn="ctr"/>
              <a:r>
                <a:rPr lang="en-SG" dirty="0">
                  <a:solidFill>
                    <a:schemeClr val="tx1"/>
                  </a:solidFill>
                </a:rPr>
                <a:t>Creating Models</a:t>
              </a:r>
            </a:p>
            <a:p>
              <a:pPr lvl="0" algn="ctr"/>
              <a:r>
                <a:rPr lang="en-SG" dirty="0">
                  <a:solidFill>
                    <a:schemeClr val="tx1"/>
                  </a:solidFill>
                </a:rPr>
                <a:t>Cross Validation</a:t>
              </a:r>
            </a:p>
            <a:p>
              <a:pPr lvl="0" algn="ctr"/>
              <a:r>
                <a:rPr lang="en-SG" dirty="0">
                  <a:solidFill>
                    <a:schemeClr val="tx1"/>
                  </a:solidFill>
                </a:rPr>
                <a:t>Evaluating Model Accuracy</a:t>
              </a:r>
            </a:p>
          </p:txBody>
        </p:sp>
      </p:grpSp>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p>
        </p:txBody>
      </p:sp>
    </p:spTree>
    <p:extLst>
      <p:ext uri="{BB962C8B-B14F-4D97-AF65-F5344CB8AC3E}">
        <p14:creationId xmlns:p14="http://schemas.microsoft.com/office/powerpoint/2010/main" val="318959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8;p38">
            <a:extLst>
              <a:ext uri="{FF2B5EF4-FFF2-40B4-BE49-F238E27FC236}">
                <a16:creationId xmlns:a16="http://schemas.microsoft.com/office/drawing/2014/main" id="{78AFA596-8ABC-43FB-98D6-A0F0CEFAD2A3}"/>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INTRODUCTION</a:t>
            </a:r>
            <a:endParaRPr lang="en-SG" sz="1050" dirty="0">
              <a:latin typeface="Hammersmith One" panose="020B0604020202020204" charset="0"/>
            </a:endParaRPr>
          </a:p>
        </p:txBody>
      </p:sp>
      <p:sp>
        <p:nvSpPr>
          <p:cNvPr id="21" name="Arrow: Right 20">
            <a:extLst>
              <a:ext uri="{FF2B5EF4-FFF2-40B4-BE49-F238E27FC236}">
                <a16:creationId xmlns:a16="http://schemas.microsoft.com/office/drawing/2014/main" id="{7E5A1345-80C6-4840-A18D-D0BD80A4CCC5}"/>
              </a:ext>
            </a:extLst>
          </p:cNvPr>
          <p:cNvSpPr/>
          <p:nvPr/>
        </p:nvSpPr>
        <p:spPr>
          <a:xfrm>
            <a:off x="4572000" y="2537835"/>
            <a:ext cx="757184" cy="5305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A3AEC251-AD46-4D08-B789-7A5EE00707E6}"/>
              </a:ext>
            </a:extLst>
          </p:cNvPr>
          <p:cNvGrpSpPr/>
          <p:nvPr/>
        </p:nvGrpSpPr>
        <p:grpSpPr>
          <a:xfrm>
            <a:off x="1207259" y="1750814"/>
            <a:ext cx="3010095" cy="2341635"/>
            <a:chOff x="1207259" y="1750814"/>
            <a:chExt cx="3010095" cy="2341635"/>
          </a:xfrm>
        </p:grpSpPr>
        <p:pic>
          <p:nvPicPr>
            <p:cNvPr id="22" name="Picture 2" descr="Indonesia's raging forest fires, explained - National - The Jakarta Post">
              <a:extLst>
                <a:ext uri="{FF2B5EF4-FFF2-40B4-BE49-F238E27FC236}">
                  <a16:creationId xmlns:a16="http://schemas.microsoft.com/office/drawing/2014/main" id="{4FF4EE1A-D348-499E-B707-5164184D6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59" y="1750814"/>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002F07-1332-45B9-967F-1C00E06C1AF8}"/>
                </a:ext>
              </a:extLst>
            </p:cNvPr>
            <p:cNvSpPr txBox="1"/>
            <p:nvPr/>
          </p:nvSpPr>
          <p:spPr>
            <a:xfrm>
              <a:off x="1207259" y="3753895"/>
              <a:ext cx="3010095" cy="338554"/>
            </a:xfrm>
            <a:prstGeom prst="rect">
              <a:avLst/>
            </a:prstGeom>
            <a:noFill/>
          </p:spPr>
          <p:txBody>
            <a:bodyPr wrap="square" rtlCol="0">
              <a:spAutoFit/>
            </a:bodyPr>
            <a:lstStyle/>
            <a:p>
              <a:pPr algn="ctr"/>
              <a:r>
                <a:rPr lang="en-SG" sz="1600" dirty="0">
                  <a:latin typeface="Istok Web" panose="020B0604020202020204" charset="0"/>
                </a:rPr>
                <a:t>Indonesia’s Forest Fires</a:t>
              </a:r>
            </a:p>
          </p:txBody>
        </p:sp>
      </p:grpSp>
      <p:grpSp>
        <p:nvGrpSpPr>
          <p:cNvPr id="3" name="Group 2">
            <a:extLst>
              <a:ext uri="{FF2B5EF4-FFF2-40B4-BE49-F238E27FC236}">
                <a16:creationId xmlns:a16="http://schemas.microsoft.com/office/drawing/2014/main" id="{550EDB4A-93C2-4C2D-8CBD-BB9B9959319D}"/>
              </a:ext>
            </a:extLst>
          </p:cNvPr>
          <p:cNvGrpSpPr/>
          <p:nvPr/>
        </p:nvGrpSpPr>
        <p:grpSpPr>
          <a:xfrm>
            <a:off x="5642995" y="1753337"/>
            <a:ext cx="2784980" cy="2339112"/>
            <a:chOff x="5642995" y="1753337"/>
            <a:chExt cx="2784980" cy="2339112"/>
          </a:xfrm>
        </p:grpSpPr>
        <p:pic>
          <p:nvPicPr>
            <p:cNvPr id="24" name="Picture 23" descr="Kids in Palangkaraya">
              <a:extLst>
                <a:ext uri="{FF2B5EF4-FFF2-40B4-BE49-F238E27FC236}">
                  <a16:creationId xmlns:a16="http://schemas.microsoft.com/office/drawing/2014/main" id="{C7C6EF5F-3BD8-41BE-8F2A-146853514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94"/>
            <a:stretch/>
          </p:blipFill>
          <p:spPr bwMode="auto">
            <a:xfrm>
              <a:off x="5642995" y="1753337"/>
              <a:ext cx="2784980" cy="200055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488D549-08E7-461C-AB3B-70B987E22404}"/>
                </a:ext>
              </a:extLst>
            </p:cNvPr>
            <p:cNvSpPr txBox="1"/>
            <p:nvPr/>
          </p:nvSpPr>
          <p:spPr>
            <a:xfrm>
              <a:off x="5642995" y="3753895"/>
              <a:ext cx="2784980" cy="338554"/>
            </a:xfrm>
            <a:prstGeom prst="rect">
              <a:avLst/>
            </a:prstGeom>
            <a:noFill/>
          </p:spPr>
          <p:txBody>
            <a:bodyPr wrap="square" rtlCol="0">
              <a:spAutoFit/>
            </a:bodyPr>
            <a:lstStyle/>
            <a:p>
              <a:pPr algn="ctr"/>
              <a:r>
                <a:rPr lang="en-SG" sz="1600" dirty="0">
                  <a:latin typeface="Istok Web" panose="020B0604020202020204" charset="0"/>
                </a:rPr>
                <a:t>Haze</a:t>
              </a:r>
            </a:p>
          </p:txBody>
        </p:sp>
      </p:grpSp>
    </p:spTree>
    <p:extLst>
      <p:ext uri="{BB962C8B-B14F-4D97-AF65-F5344CB8AC3E}">
        <p14:creationId xmlns:p14="http://schemas.microsoft.com/office/powerpoint/2010/main" val="31945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ndonesia's raging forest fires, explained - National - The Jakarta Post">
            <a:extLst>
              <a:ext uri="{FF2B5EF4-FFF2-40B4-BE49-F238E27FC236}">
                <a16:creationId xmlns:a16="http://schemas.microsoft.com/office/drawing/2014/main" id="{BDDC395D-626B-48DB-9BA2-85A2E5EC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259" y="1409362"/>
            <a:ext cx="2033364" cy="1353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GA, Boeing Tap GeoEye for Satellite Imagery Products - SpaceNews">
            <a:extLst>
              <a:ext uri="{FF2B5EF4-FFF2-40B4-BE49-F238E27FC236}">
                <a16:creationId xmlns:a16="http://schemas.microsoft.com/office/drawing/2014/main" id="{1040560A-1209-41E9-9F3E-D574AEEE2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644" y="1409362"/>
            <a:ext cx="2090283" cy="13517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ustralia fires: 'We owe you milk' say firefighters who saved man's house -  BBC News">
            <a:extLst>
              <a:ext uri="{FF2B5EF4-FFF2-40B4-BE49-F238E27FC236}">
                <a16:creationId xmlns:a16="http://schemas.microsoft.com/office/drawing/2014/main" id="{CE125111-DF4B-41DE-A29D-61DA6ECCA3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8" r="4482"/>
          <a:stretch/>
        </p:blipFill>
        <p:spPr bwMode="auto">
          <a:xfrm>
            <a:off x="3757622" y="2878198"/>
            <a:ext cx="2175022" cy="13517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110BDFD-5B0B-4EB2-B183-24C1F0348031}"/>
              </a:ext>
            </a:extLst>
          </p:cNvPr>
          <p:cNvGrpSpPr/>
          <p:nvPr/>
        </p:nvGrpSpPr>
        <p:grpSpPr>
          <a:xfrm>
            <a:off x="3853695" y="1671742"/>
            <a:ext cx="1982877" cy="1027941"/>
            <a:chOff x="3853695" y="1671742"/>
            <a:chExt cx="1982877" cy="1027941"/>
          </a:xfrm>
        </p:grpSpPr>
        <p:sp>
          <p:nvSpPr>
            <p:cNvPr id="12" name="Arrow: Right 11">
              <a:extLst>
                <a:ext uri="{FF2B5EF4-FFF2-40B4-BE49-F238E27FC236}">
                  <a16:creationId xmlns:a16="http://schemas.microsoft.com/office/drawing/2014/main" id="{12B3745D-D208-4B0E-B434-9C837B56F2CD}"/>
                </a:ext>
              </a:extLst>
            </p:cNvPr>
            <p:cNvSpPr/>
            <p:nvPr/>
          </p:nvSpPr>
          <p:spPr>
            <a:xfrm>
              <a:off x="4302874" y="1671742"/>
              <a:ext cx="1135753"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E321E7A-937C-4AF8-AA64-F416E3C7033C}"/>
                </a:ext>
              </a:extLst>
            </p:cNvPr>
            <p:cNvSpPr txBox="1"/>
            <p:nvPr/>
          </p:nvSpPr>
          <p:spPr>
            <a:xfrm>
              <a:off x="3853695" y="2053352"/>
              <a:ext cx="1982877" cy="646331"/>
            </a:xfrm>
            <a:prstGeom prst="rect">
              <a:avLst/>
            </a:prstGeom>
            <a:noFill/>
          </p:spPr>
          <p:txBody>
            <a:bodyPr wrap="square" rtlCol="0">
              <a:spAutoFit/>
            </a:bodyPr>
            <a:lstStyle/>
            <a:p>
              <a:pPr algn="ctr"/>
              <a:r>
                <a:rPr lang="en-SG" sz="1800" dirty="0">
                  <a:latin typeface="Istok Web" panose="020B0604020202020204" charset="0"/>
                </a:rPr>
                <a:t>Brightness </a:t>
              </a:r>
            </a:p>
            <a:p>
              <a:pPr algn="ctr"/>
              <a:r>
                <a:rPr lang="en-SG" sz="1800" dirty="0">
                  <a:latin typeface="Istok Web" panose="020B0604020202020204" charset="0"/>
                </a:rPr>
                <a:t>data</a:t>
              </a:r>
            </a:p>
          </p:txBody>
        </p:sp>
      </p:grpSp>
      <p:grpSp>
        <p:nvGrpSpPr>
          <p:cNvPr id="3" name="Group 2">
            <a:extLst>
              <a:ext uri="{FF2B5EF4-FFF2-40B4-BE49-F238E27FC236}">
                <a16:creationId xmlns:a16="http://schemas.microsoft.com/office/drawing/2014/main" id="{4CAE2226-9894-4286-954F-376E7A82D901}"/>
              </a:ext>
            </a:extLst>
          </p:cNvPr>
          <p:cNvGrpSpPr/>
          <p:nvPr/>
        </p:nvGrpSpPr>
        <p:grpSpPr>
          <a:xfrm>
            <a:off x="6250609" y="2909197"/>
            <a:ext cx="1995616" cy="1048286"/>
            <a:chOff x="6250609" y="2909197"/>
            <a:chExt cx="1995616" cy="1048286"/>
          </a:xfrm>
        </p:grpSpPr>
        <p:sp>
          <p:nvSpPr>
            <p:cNvPr id="16" name="Arrow: Right 15">
              <a:extLst>
                <a:ext uri="{FF2B5EF4-FFF2-40B4-BE49-F238E27FC236}">
                  <a16:creationId xmlns:a16="http://schemas.microsoft.com/office/drawing/2014/main" id="{D12EA904-6BC6-48E8-A509-7425914D4403}"/>
                </a:ext>
              </a:extLst>
            </p:cNvPr>
            <p:cNvSpPr/>
            <p:nvPr/>
          </p:nvSpPr>
          <p:spPr>
            <a:xfrm rot="7952138">
              <a:off x="6146805" y="307478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9072B45C-D19C-4144-BD0D-0D8EC761BB85}"/>
                </a:ext>
              </a:extLst>
            </p:cNvPr>
            <p:cNvSpPr txBox="1"/>
            <p:nvPr/>
          </p:nvSpPr>
          <p:spPr>
            <a:xfrm>
              <a:off x="6250609" y="3311152"/>
              <a:ext cx="1995616" cy="646331"/>
            </a:xfrm>
            <a:prstGeom prst="rect">
              <a:avLst/>
            </a:prstGeom>
            <a:noFill/>
          </p:spPr>
          <p:txBody>
            <a:bodyPr wrap="square" rtlCol="0">
              <a:spAutoFit/>
            </a:bodyPr>
            <a:lstStyle/>
            <a:p>
              <a:pPr algn="ctr"/>
              <a:r>
                <a:rPr lang="en-SG" sz="1800" dirty="0">
                  <a:latin typeface="Istok Web" panose="020B0604020202020204" charset="0"/>
                </a:rPr>
                <a:t>Deploy firefighting teams</a:t>
              </a:r>
            </a:p>
          </p:txBody>
        </p:sp>
      </p:grpSp>
      <p:sp>
        <p:nvSpPr>
          <p:cNvPr id="29" name="TextBox 28">
            <a:extLst>
              <a:ext uri="{FF2B5EF4-FFF2-40B4-BE49-F238E27FC236}">
                <a16:creationId xmlns:a16="http://schemas.microsoft.com/office/drawing/2014/main" id="{5A69FC8B-1126-4E74-B6D1-432363C86B45}"/>
              </a:ext>
            </a:extLst>
          </p:cNvPr>
          <p:cNvSpPr txBox="1"/>
          <p:nvPr/>
        </p:nvSpPr>
        <p:spPr>
          <a:xfrm>
            <a:off x="1724258" y="4304361"/>
            <a:ext cx="6298669" cy="707886"/>
          </a:xfrm>
          <a:prstGeom prst="rect">
            <a:avLst/>
          </a:prstGeom>
          <a:noFill/>
        </p:spPr>
        <p:txBody>
          <a:bodyPr wrap="square" rtlCol="0">
            <a:spAutoFit/>
          </a:bodyPr>
          <a:lstStyle/>
          <a:p>
            <a:pPr algn="ctr"/>
            <a:r>
              <a:rPr lang="en-SG" sz="2000" dirty="0">
                <a:latin typeface="Istok Web" panose="020B0604020202020204" charset="0"/>
              </a:rPr>
              <a:t>Can we predict </a:t>
            </a:r>
            <a:r>
              <a:rPr lang="en-SG" sz="2000" b="1" dirty="0">
                <a:latin typeface="Istok Web" panose="020B0604020202020204" charset="0"/>
              </a:rPr>
              <a:t>how intense a fire will be </a:t>
            </a:r>
            <a:r>
              <a:rPr lang="en-SG" sz="2000" dirty="0">
                <a:latin typeface="Istok Web" panose="020B0604020202020204" charset="0"/>
              </a:rPr>
              <a:t>based on </a:t>
            </a:r>
            <a:br>
              <a:rPr lang="en-SG" sz="2000" dirty="0">
                <a:latin typeface="Istok Web" panose="020B0604020202020204" charset="0"/>
              </a:rPr>
            </a:br>
            <a:r>
              <a:rPr lang="en-SG" sz="2000" b="1" dirty="0">
                <a:latin typeface="Istok Web" panose="020B0604020202020204" charset="0"/>
              </a:rPr>
              <a:t>where it starts </a:t>
            </a:r>
            <a:r>
              <a:rPr lang="en-SG" sz="2000" dirty="0">
                <a:latin typeface="Istok Web" panose="020B0604020202020204" charset="0"/>
              </a:rPr>
              <a:t>and </a:t>
            </a:r>
            <a:r>
              <a:rPr lang="en-SG" sz="2000" b="1" dirty="0">
                <a:latin typeface="Istok Web" panose="020B0604020202020204" charset="0"/>
              </a:rPr>
              <a:t>how bright the fire burns</a:t>
            </a:r>
            <a:r>
              <a:rPr lang="en-SG" sz="2000" dirty="0">
                <a:latin typeface="Istok Web" panose="020B0604020202020204" charset="0"/>
              </a:rPr>
              <a:t>?</a:t>
            </a:r>
          </a:p>
        </p:txBody>
      </p:sp>
      <p:sp>
        <p:nvSpPr>
          <p:cNvPr id="18" name="Google Shape;328;p38">
            <a:extLst>
              <a:ext uri="{FF2B5EF4-FFF2-40B4-BE49-F238E27FC236}">
                <a16:creationId xmlns:a16="http://schemas.microsoft.com/office/drawing/2014/main" id="{9BE5F826-04F2-4EE8-A26D-C6FC61F0AD91}"/>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MOTIVATION</a:t>
            </a:r>
            <a:endParaRPr lang="en-SG" sz="1050" dirty="0">
              <a:latin typeface="Hammersmith One" panose="020B0604020202020204" charset="0"/>
            </a:endParaRPr>
          </a:p>
        </p:txBody>
      </p:sp>
      <p:grpSp>
        <p:nvGrpSpPr>
          <p:cNvPr id="5" name="Group 4">
            <a:extLst>
              <a:ext uri="{FF2B5EF4-FFF2-40B4-BE49-F238E27FC236}">
                <a16:creationId xmlns:a16="http://schemas.microsoft.com/office/drawing/2014/main" id="{0F86B0F6-09DD-4BC7-B4F0-198721217D67}"/>
              </a:ext>
            </a:extLst>
          </p:cNvPr>
          <p:cNvGrpSpPr/>
          <p:nvPr/>
        </p:nvGrpSpPr>
        <p:grpSpPr>
          <a:xfrm>
            <a:off x="1422076" y="2971562"/>
            <a:ext cx="2111920" cy="1127595"/>
            <a:chOff x="1422076" y="2971562"/>
            <a:chExt cx="2111920" cy="1127595"/>
          </a:xfrm>
        </p:grpSpPr>
        <p:grpSp>
          <p:nvGrpSpPr>
            <p:cNvPr id="4" name="Group 3">
              <a:extLst>
                <a:ext uri="{FF2B5EF4-FFF2-40B4-BE49-F238E27FC236}">
                  <a16:creationId xmlns:a16="http://schemas.microsoft.com/office/drawing/2014/main" id="{25A59233-0873-4562-B45D-661AA56D3251}"/>
                </a:ext>
              </a:extLst>
            </p:cNvPr>
            <p:cNvGrpSpPr/>
            <p:nvPr/>
          </p:nvGrpSpPr>
          <p:grpSpPr>
            <a:xfrm>
              <a:off x="1422076" y="3065498"/>
              <a:ext cx="2111920" cy="1033659"/>
              <a:chOff x="1422076" y="3065498"/>
              <a:chExt cx="2111920" cy="1033659"/>
            </a:xfrm>
          </p:grpSpPr>
          <p:sp>
            <p:nvSpPr>
              <p:cNvPr id="27" name="Arrow: Right 26">
                <a:extLst>
                  <a:ext uri="{FF2B5EF4-FFF2-40B4-BE49-F238E27FC236}">
                    <a16:creationId xmlns:a16="http://schemas.microsoft.com/office/drawing/2014/main" id="{1E773782-8B12-42A7-AD81-8C4B769D5F7F}"/>
                  </a:ext>
                </a:extLst>
              </p:cNvPr>
              <p:cNvSpPr/>
              <p:nvPr/>
            </p:nvSpPr>
            <p:spPr>
              <a:xfrm rot="13372453">
                <a:off x="2841604" y="3065498"/>
                <a:ext cx="692392" cy="3612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278D95B2-6F64-4F58-9536-2BAF6D39F949}"/>
                  </a:ext>
                </a:extLst>
              </p:cNvPr>
              <p:cNvSpPr txBox="1"/>
              <p:nvPr/>
            </p:nvSpPr>
            <p:spPr>
              <a:xfrm>
                <a:off x="1422076" y="3452826"/>
                <a:ext cx="1859306" cy="646331"/>
              </a:xfrm>
              <a:prstGeom prst="rect">
                <a:avLst/>
              </a:prstGeom>
              <a:noFill/>
            </p:spPr>
            <p:txBody>
              <a:bodyPr wrap="square" rtlCol="0">
                <a:spAutoFit/>
              </a:bodyPr>
              <a:lstStyle/>
              <a:p>
                <a:pPr algn="ctr"/>
                <a:r>
                  <a:rPr lang="en-SG" sz="1800" dirty="0">
                    <a:latin typeface="Istok Web" panose="020B0604020202020204" charset="0"/>
                  </a:rPr>
                  <a:t>Prevent fires from escalating</a:t>
                </a:r>
              </a:p>
            </p:txBody>
          </p:sp>
        </p:grpSp>
        <p:sp>
          <p:nvSpPr>
            <p:cNvPr id="19" name="Multiplication Sign 18">
              <a:extLst>
                <a:ext uri="{FF2B5EF4-FFF2-40B4-BE49-F238E27FC236}">
                  <a16:creationId xmlns:a16="http://schemas.microsoft.com/office/drawing/2014/main" id="{A5BA2D20-28EA-4A02-B60C-60A61DD6A35F}"/>
                </a:ext>
              </a:extLst>
            </p:cNvPr>
            <p:cNvSpPr/>
            <p:nvPr/>
          </p:nvSpPr>
          <p:spPr>
            <a:xfrm rot="1893231">
              <a:off x="2937863" y="2971562"/>
              <a:ext cx="592147" cy="60473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5633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DF9A5AB4-052D-4DA1-A281-7A78D047A6D2}"/>
              </a:ext>
            </a:extLst>
          </p:cNvPr>
          <p:cNvGraphicFramePr/>
          <p:nvPr/>
        </p:nvGraphicFramePr>
        <p:xfrm>
          <a:off x="806552" y="1791929"/>
          <a:ext cx="8219072" cy="1570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57396166-A805-49C0-8F73-BB0F598514E1}"/>
              </a:ext>
            </a:extLst>
          </p:cNvPr>
          <p:cNvSpPr txBox="1"/>
          <p:nvPr/>
        </p:nvSpPr>
        <p:spPr>
          <a:xfrm>
            <a:off x="2081448" y="3545765"/>
            <a:ext cx="5669280" cy="830997"/>
          </a:xfrm>
          <a:prstGeom prst="rect">
            <a:avLst/>
          </a:prstGeom>
          <a:noFill/>
        </p:spPr>
        <p:txBody>
          <a:bodyPr wrap="square" rtlCol="0">
            <a:spAutoFit/>
          </a:bodyPr>
          <a:lstStyle/>
          <a:p>
            <a:pPr algn="ctr"/>
            <a:r>
              <a:rPr lang="en-SG" sz="2400" dirty="0">
                <a:latin typeface="Istok Web" panose="020B0604020202020204" charset="0"/>
              </a:rPr>
              <a:t>To predict </a:t>
            </a:r>
            <a:r>
              <a:rPr lang="en-SG" sz="2400" b="1" dirty="0">
                <a:latin typeface="Istok Web" panose="020B0604020202020204" charset="0"/>
              </a:rPr>
              <a:t>Fire Radiative Power (FRP) </a:t>
            </a:r>
            <a:r>
              <a:rPr lang="en-SG" sz="2400" dirty="0">
                <a:latin typeface="Istok Web" panose="020B0604020202020204" charset="0"/>
              </a:rPr>
              <a:t>from location and brightness data.  </a:t>
            </a:r>
          </a:p>
        </p:txBody>
      </p:sp>
      <p:sp>
        <p:nvSpPr>
          <p:cNvPr id="5" name="Google Shape;328;p38">
            <a:extLst>
              <a:ext uri="{FF2B5EF4-FFF2-40B4-BE49-F238E27FC236}">
                <a16:creationId xmlns:a16="http://schemas.microsoft.com/office/drawing/2014/main" id="{229167A4-401E-4288-958D-C780A7D0E31E}"/>
              </a:ext>
            </a:extLst>
          </p:cNvPr>
          <p:cNvSpPr txBox="1">
            <a:spLocks/>
          </p:cNvSpPr>
          <p:nvPr/>
        </p:nvSpPr>
        <p:spPr>
          <a:xfrm>
            <a:off x="828675" y="388824"/>
            <a:ext cx="7599300" cy="24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endParaRPr lang="en-SG" sz="1050" dirty="0">
              <a:latin typeface="Hammersmith One" panose="020B0604020202020204" charset="0"/>
            </a:endParaRPr>
          </a:p>
        </p:txBody>
      </p:sp>
    </p:spTree>
    <p:extLst>
      <p:ext uri="{BB962C8B-B14F-4D97-AF65-F5344CB8AC3E}">
        <p14:creationId xmlns:p14="http://schemas.microsoft.com/office/powerpoint/2010/main" val="3598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8;p38">
            <a:extLst>
              <a:ext uri="{FF2B5EF4-FFF2-40B4-BE49-F238E27FC236}">
                <a16:creationId xmlns:a16="http://schemas.microsoft.com/office/drawing/2014/main" id="{AB44CE71-99EA-4018-9268-4AB7CDA1FA29}"/>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Acquisition</a:t>
            </a:r>
          </a:p>
        </p:txBody>
      </p:sp>
      <p:grpSp>
        <p:nvGrpSpPr>
          <p:cNvPr id="25" name="Group 24">
            <a:extLst>
              <a:ext uri="{FF2B5EF4-FFF2-40B4-BE49-F238E27FC236}">
                <a16:creationId xmlns:a16="http://schemas.microsoft.com/office/drawing/2014/main" id="{A4920138-AF07-4D79-BFB9-373CE5DFA0B2}"/>
              </a:ext>
            </a:extLst>
          </p:cNvPr>
          <p:cNvGrpSpPr/>
          <p:nvPr/>
        </p:nvGrpSpPr>
        <p:grpSpPr>
          <a:xfrm>
            <a:off x="1107525" y="1469511"/>
            <a:ext cx="7056000" cy="1381125"/>
            <a:chOff x="1044000" y="2319111"/>
            <a:chExt cx="7056000" cy="1381125"/>
          </a:xfrm>
        </p:grpSpPr>
        <p:pic>
          <p:nvPicPr>
            <p:cNvPr id="4" name="Picture 3">
              <a:extLst>
                <a:ext uri="{FF2B5EF4-FFF2-40B4-BE49-F238E27FC236}">
                  <a16:creationId xmlns:a16="http://schemas.microsoft.com/office/drawing/2014/main" id="{30137383-A672-4CB7-BACF-AEFBD44BFC4D}"/>
                </a:ext>
              </a:extLst>
            </p:cNvPr>
            <p:cNvPicPr>
              <a:picLocks noChangeAspect="1"/>
            </p:cNvPicPr>
            <p:nvPr/>
          </p:nvPicPr>
          <p:blipFill>
            <a:blip r:embed="rId3"/>
            <a:stretch>
              <a:fillRect/>
            </a:stretch>
          </p:blipFill>
          <p:spPr>
            <a:xfrm>
              <a:off x="6490275" y="2319111"/>
              <a:ext cx="1609725" cy="1381125"/>
            </a:xfrm>
            <a:prstGeom prst="rect">
              <a:avLst/>
            </a:prstGeom>
          </p:spPr>
        </p:pic>
        <p:sp>
          <p:nvSpPr>
            <p:cNvPr id="10" name="Oval 9">
              <a:extLst>
                <a:ext uri="{FF2B5EF4-FFF2-40B4-BE49-F238E27FC236}">
                  <a16:creationId xmlns:a16="http://schemas.microsoft.com/office/drawing/2014/main" id="{9E6EA768-B47C-49B8-BA3A-ACC8189CA642}"/>
                </a:ext>
              </a:extLst>
            </p:cNvPr>
            <p:cNvSpPr/>
            <p:nvPr/>
          </p:nvSpPr>
          <p:spPr>
            <a:xfrm>
              <a:off x="1044000" y="2435792"/>
              <a:ext cx="2080800" cy="1147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NOAA-20 Satellite</a:t>
              </a:r>
              <a:endParaRPr lang="en-SG" sz="1800" dirty="0">
                <a:latin typeface="Istok Web" panose="020B0604020202020204" charset="0"/>
              </a:endParaRPr>
            </a:p>
          </p:txBody>
        </p:sp>
        <p:sp>
          <p:nvSpPr>
            <p:cNvPr id="16" name="Oval 15">
              <a:extLst>
                <a:ext uri="{FF2B5EF4-FFF2-40B4-BE49-F238E27FC236}">
                  <a16:creationId xmlns:a16="http://schemas.microsoft.com/office/drawing/2014/main" id="{CD33EF86-D8CA-417A-9D71-5B59030A178B}"/>
                </a:ext>
              </a:extLst>
            </p:cNvPr>
            <p:cNvSpPr/>
            <p:nvPr/>
          </p:nvSpPr>
          <p:spPr>
            <a:xfrm>
              <a:off x="4127137" y="2552473"/>
              <a:ext cx="13608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latin typeface="Istok Web" panose="020B0604020202020204" charset="0"/>
                </a:rPr>
                <a:t>VIIRS</a:t>
              </a:r>
              <a:endParaRPr lang="en-SG" sz="1800" dirty="0">
                <a:latin typeface="Istok Web" panose="020B0604020202020204" charset="0"/>
              </a:endParaRPr>
            </a:p>
          </p:txBody>
        </p:sp>
        <p:cxnSp>
          <p:nvCxnSpPr>
            <p:cNvPr id="21" name="Straight Arrow Connector 20">
              <a:extLst>
                <a:ext uri="{FF2B5EF4-FFF2-40B4-BE49-F238E27FC236}">
                  <a16:creationId xmlns:a16="http://schemas.microsoft.com/office/drawing/2014/main" id="{49CB0C30-3DE7-4F94-AA2C-D64265BF3C32}"/>
                </a:ext>
              </a:extLst>
            </p:cNvPr>
            <p:cNvCxnSpPr>
              <a:cxnSpLocks/>
              <a:stCxn id="10" idx="6"/>
              <a:endCxn id="16" idx="2"/>
            </p:cNvCxnSpPr>
            <p:nvPr/>
          </p:nvCxnSpPr>
          <p:spPr>
            <a:xfrm>
              <a:off x="3124800" y="3009673"/>
              <a:ext cx="10023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14B435-E999-4AEF-A192-11272EB95815}"/>
                </a:ext>
              </a:extLst>
            </p:cNvPr>
            <p:cNvCxnSpPr>
              <a:stCxn id="16" idx="6"/>
              <a:endCxn id="4" idx="1"/>
            </p:cNvCxnSpPr>
            <p:nvPr/>
          </p:nvCxnSpPr>
          <p:spPr>
            <a:xfrm>
              <a:off x="5487937" y="3009673"/>
              <a:ext cx="100233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6437BE9E-D2FA-4CCC-955B-9790C8E24843}"/>
              </a:ext>
            </a:extLst>
          </p:cNvPr>
          <p:cNvSpPr/>
          <p:nvPr/>
        </p:nvSpPr>
        <p:spPr>
          <a:xfrm>
            <a:off x="984862" y="3115195"/>
            <a:ext cx="7772399" cy="1200329"/>
          </a:xfrm>
          <a:prstGeom prst="rect">
            <a:avLst/>
          </a:prstGeom>
        </p:spPr>
        <p:txBody>
          <a:bodyPr wrap="square">
            <a:spAutoFit/>
          </a:bodyPr>
          <a:lstStyle/>
          <a:p>
            <a:r>
              <a:rPr lang="en-SG" sz="1800" dirty="0">
                <a:latin typeface="Istok Web" panose="020B0604020202020204" charset="0"/>
              </a:rPr>
              <a:t>Data extracted from NASA’s Fire Information for Resource Management System (FIRMS). </a:t>
            </a:r>
          </a:p>
          <a:p>
            <a:pPr marL="285750" indent="-285750">
              <a:buFont typeface="Arial" panose="020B0604020202020204" pitchFamily="34" charset="0"/>
              <a:buChar char="•"/>
            </a:pPr>
            <a:r>
              <a:rPr lang="en-SG" sz="1800" dirty="0">
                <a:latin typeface="Istok Web" panose="020B0604020202020204" charset="0"/>
              </a:rPr>
              <a:t>Dynamic data; near real-time (3h delay)</a:t>
            </a:r>
          </a:p>
          <a:p>
            <a:pPr marL="285750" indent="-285750">
              <a:buFont typeface="Arial" panose="020B0604020202020204" pitchFamily="34" charset="0"/>
              <a:buChar char="•"/>
            </a:pPr>
            <a:r>
              <a:rPr lang="en-SG" sz="1800" dirty="0">
                <a:latin typeface="Istok Web" panose="020B0604020202020204" charset="0"/>
              </a:rPr>
              <a:t>Dataset available: 24h/48h/</a:t>
            </a:r>
            <a:r>
              <a:rPr lang="en-SG" sz="1800" b="1" dirty="0">
                <a:latin typeface="Istok Web" panose="020B0604020202020204" charset="0"/>
              </a:rPr>
              <a:t>7 days</a:t>
            </a:r>
          </a:p>
        </p:txBody>
      </p:sp>
    </p:spTree>
    <p:extLst>
      <p:ext uri="{BB962C8B-B14F-4D97-AF65-F5344CB8AC3E}">
        <p14:creationId xmlns:p14="http://schemas.microsoft.com/office/powerpoint/2010/main" val="33355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2">
            <a:hlinkClick r:id="" action="ppaction://media"/>
            <a:extLst>
              <a:ext uri="{FF2B5EF4-FFF2-40B4-BE49-F238E27FC236}">
                <a16:creationId xmlns:a16="http://schemas.microsoft.com/office/drawing/2014/main" id="{59CD2F3C-4E1E-4A71-BB88-F92C01902B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9740" y="1302898"/>
            <a:ext cx="2850467" cy="2199573"/>
          </a:xfrm>
          <a:prstGeom prst="rect">
            <a:avLst/>
          </a:prstGeom>
        </p:spPr>
      </p:pic>
      <p:grpSp>
        <p:nvGrpSpPr>
          <p:cNvPr id="3" name="Group 2">
            <a:extLst>
              <a:ext uri="{FF2B5EF4-FFF2-40B4-BE49-F238E27FC236}">
                <a16:creationId xmlns:a16="http://schemas.microsoft.com/office/drawing/2014/main" id="{546AEB47-0CBF-49A3-BCC1-70DEDE96478E}"/>
              </a:ext>
            </a:extLst>
          </p:cNvPr>
          <p:cNvGrpSpPr/>
          <p:nvPr/>
        </p:nvGrpSpPr>
        <p:grpSpPr>
          <a:xfrm>
            <a:off x="820306" y="1269229"/>
            <a:ext cx="2749285" cy="3750088"/>
            <a:chOff x="3649789" y="1046665"/>
            <a:chExt cx="2749285" cy="3750088"/>
          </a:xfrm>
        </p:grpSpPr>
        <p:pic>
          <p:nvPicPr>
            <p:cNvPr id="12" name="Picture 11">
              <a:extLst>
                <a:ext uri="{FF2B5EF4-FFF2-40B4-BE49-F238E27FC236}">
                  <a16:creationId xmlns:a16="http://schemas.microsoft.com/office/drawing/2014/main" id="{457DCAEB-C704-4A2F-AB21-21350D4C8717}"/>
                </a:ext>
              </a:extLst>
            </p:cNvPr>
            <p:cNvPicPr>
              <a:picLocks noChangeAspect="1"/>
            </p:cNvPicPr>
            <p:nvPr/>
          </p:nvPicPr>
          <p:blipFill rotWithShape="1">
            <a:blip r:embed="rId6"/>
            <a:srcRect l="6778" t="9867" r="8198" b="6545"/>
            <a:stretch/>
          </p:blipFill>
          <p:spPr>
            <a:xfrm>
              <a:off x="3649789" y="1046665"/>
              <a:ext cx="2749285" cy="2462219"/>
            </a:xfrm>
            <a:prstGeom prst="rect">
              <a:avLst/>
            </a:prstGeom>
          </p:spPr>
        </p:pic>
        <p:sp>
          <p:nvSpPr>
            <p:cNvPr id="17" name="Rectangle 16">
              <a:extLst>
                <a:ext uri="{FF2B5EF4-FFF2-40B4-BE49-F238E27FC236}">
                  <a16:creationId xmlns:a16="http://schemas.microsoft.com/office/drawing/2014/main" id="{C80EF943-CFD0-48B6-BFCF-DCBBF74B68AF}"/>
                </a:ext>
              </a:extLst>
            </p:cNvPr>
            <p:cNvSpPr/>
            <p:nvPr/>
          </p:nvSpPr>
          <p:spPr>
            <a:xfrm>
              <a:off x="3927711" y="3504091"/>
              <a:ext cx="1885648" cy="1292662"/>
            </a:xfrm>
            <a:prstGeom prst="rect">
              <a:avLst/>
            </a:prstGeom>
          </p:spPr>
          <p:txBody>
            <a:bodyPr wrap="square">
              <a:spAutoFit/>
            </a:bodyPr>
            <a:lstStyle/>
            <a:p>
              <a:pPr algn="ctr"/>
              <a:r>
                <a:rPr lang="en-SG" sz="2400" b="1" dirty="0">
                  <a:latin typeface="Istok Web" panose="020B0604020202020204" charset="0"/>
                </a:rPr>
                <a:t>Seaborn</a:t>
              </a:r>
              <a:endParaRPr lang="en-SG" sz="2000" b="1" dirty="0">
                <a:latin typeface="Istok Web" panose="020B0604020202020204" charset="0"/>
              </a:endParaRPr>
            </a:p>
            <a:p>
              <a:pPr algn="ctr"/>
              <a:r>
                <a:rPr lang="en-SG" sz="1800" dirty="0">
                  <a:latin typeface="Istok Web" panose="020B0604020202020204" charset="0"/>
                </a:rPr>
                <a:t>Correlation Matrix, Scatter Plot</a:t>
              </a:r>
            </a:p>
          </p:txBody>
        </p:sp>
      </p:grpSp>
      <p:sp>
        <p:nvSpPr>
          <p:cNvPr id="18" name="Rectangle 17">
            <a:extLst>
              <a:ext uri="{FF2B5EF4-FFF2-40B4-BE49-F238E27FC236}">
                <a16:creationId xmlns:a16="http://schemas.microsoft.com/office/drawing/2014/main" id="{947F4F11-2173-4459-8E0A-07B94C188DD4}"/>
              </a:ext>
            </a:extLst>
          </p:cNvPr>
          <p:cNvSpPr/>
          <p:nvPr/>
        </p:nvSpPr>
        <p:spPr>
          <a:xfrm>
            <a:off x="3932149" y="3726655"/>
            <a:ext cx="1885648" cy="738664"/>
          </a:xfrm>
          <a:prstGeom prst="rect">
            <a:avLst/>
          </a:prstGeom>
        </p:spPr>
        <p:txBody>
          <a:bodyPr wrap="square">
            <a:spAutoFit/>
          </a:bodyPr>
          <a:lstStyle/>
          <a:p>
            <a:pPr algn="ctr"/>
            <a:r>
              <a:rPr lang="en-SG" sz="2400" b="1" dirty="0" err="1">
                <a:latin typeface="Istok Web" panose="020B0604020202020204" charset="0"/>
              </a:rPr>
              <a:t>Plotly</a:t>
            </a:r>
            <a:endParaRPr lang="en-SG" sz="2400" b="1" dirty="0">
              <a:latin typeface="Istok Web" panose="020B0604020202020204" charset="0"/>
            </a:endParaRPr>
          </a:p>
          <a:p>
            <a:pPr algn="ctr"/>
            <a:r>
              <a:rPr lang="en-SG" sz="1800" dirty="0">
                <a:latin typeface="Istok Web" panose="020B0604020202020204" charset="0"/>
              </a:rPr>
              <a:t>Time-Series</a:t>
            </a:r>
            <a:endParaRPr lang="en-SG" sz="2000" dirty="0">
              <a:latin typeface="Istok Web" panose="020B0604020202020204" charset="0"/>
            </a:endParaRPr>
          </a:p>
        </p:txBody>
      </p:sp>
      <p:grpSp>
        <p:nvGrpSpPr>
          <p:cNvPr id="20" name="Group 19">
            <a:extLst>
              <a:ext uri="{FF2B5EF4-FFF2-40B4-BE49-F238E27FC236}">
                <a16:creationId xmlns:a16="http://schemas.microsoft.com/office/drawing/2014/main" id="{11C5DA59-181A-4675-B436-831E3D114AF4}"/>
              </a:ext>
            </a:extLst>
          </p:cNvPr>
          <p:cNvGrpSpPr/>
          <p:nvPr/>
        </p:nvGrpSpPr>
        <p:grpSpPr>
          <a:xfrm>
            <a:off x="6112058" y="1302898"/>
            <a:ext cx="3031942" cy="3439420"/>
            <a:chOff x="3261798" y="1053842"/>
            <a:chExt cx="3031942" cy="3439420"/>
          </a:xfrm>
        </p:grpSpPr>
        <p:pic>
          <p:nvPicPr>
            <p:cNvPr id="22" name="Picture 21">
              <a:extLst>
                <a:ext uri="{FF2B5EF4-FFF2-40B4-BE49-F238E27FC236}">
                  <a16:creationId xmlns:a16="http://schemas.microsoft.com/office/drawing/2014/main" id="{ADEBB557-0851-431A-A8A1-DD1AA942B0EE}"/>
                </a:ext>
              </a:extLst>
            </p:cNvPr>
            <p:cNvPicPr>
              <a:picLocks noChangeAspect="1"/>
            </p:cNvPicPr>
            <p:nvPr/>
          </p:nvPicPr>
          <p:blipFill>
            <a:blip r:embed="rId7"/>
            <a:srcRect/>
            <a:stretch/>
          </p:blipFill>
          <p:spPr>
            <a:xfrm>
              <a:off x="3261798" y="1053842"/>
              <a:ext cx="3031942" cy="2021295"/>
            </a:xfrm>
            <a:prstGeom prst="rect">
              <a:avLst/>
            </a:prstGeom>
          </p:spPr>
        </p:pic>
        <p:sp>
          <p:nvSpPr>
            <p:cNvPr id="23" name="Rectangle 22">
              <a:extLst>
                <a:ext uri="{FF2B5EF4-FFF2-40B4-BE49-F238E27FC236}">
                  <a16:creationId xmlns:a16="http://schemas.microsoft.com/office/drawing/2014/main" id="{B4DE66FC-8653-46B7-965C-26EB25BE3042}"/>
                </a:ext>
              </a:extLst>
            </p:cNvPr>
            <p:cNvSpPr/>
            <p:nvPr/>
          </p:nvSpPr>
          <p:spPr>
            <a:xfrm>
              <a:off x="3834945" y="3477599"/>
              <a:ext cx="1885648" cy="1015663"/>
            </a:xfrm>
            <a:prstGeom prst="rect">
              <a:avLst/>
            </a:prstGeom>
          </p:spPr>
          <p:txBody>
            <a:bodyPr wrap="square">
              <a:spAutoFit/>
            </a:bodyPr>
            <a:lstStyle/>
            <a:p>
              <a:pPr algn="ctr"/>
              <a:r>
                <a:rPr lang="en-SG" sz="2400" b="1" dirty="0">
                  <a:latin typeface="Istok Web" panose="020B0604020202020204" charset="0"/>
                </a:rPr>
                <a:t>Matplotlib</a:t>
              </a:r>
            </a:p>
            <a:p>
              <a:pPr algn="ctr"/>
              <a:r>
                <a:rPr lang="en-SG" sz="1800" dirty="0">
                  <a:latin typeface="Istok Web" panose="020B0604020202020204" charset="0"/>
                </a:rPr>
                <a:t>Time-Series (Hourly)</a:t>
              </a:r>
            </a:p>
          </p:txBody>
        </p:sp>
      </p:grpSp>
      <p:sp>
        <p:nvSpPr>
          <p:cNvPr id="11" name="Google Shape;328;p38">
            <a:extLst>
              <a:ext uri="{FF2B5EF4-FFF2-40B4-BE49-F238E27FC236}">
                <a16:creationId xmlns:a16="http://schemas.microsoft.com/office/drawing/2014/main" id="{9BBC529F-7504-4F46-8C92-7D299A8EA12D}"/>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0836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54647" fill="hold"/>
                                        <p:tgtEl>
                                          <p:spTgt spid="13"/>
                                        </p:tgtEl>
                                      </p:cBhvr>
                                    </p:cmd>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video>
              <p:cMediaNode vol="0">
                <p:cTn id="26" repeatCount="indefinite" fill="hold" display="0">
                  <p:stCondLst>
                    <p:cond delay="indefinite"/>
                  </p:stCondLst>
                </p:cTn>
                <p:tgtEl>
                  <p:spTgt spid="13"/>
                </p:tgtEl>
              </p:cMediaNode>
            </p:video>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473BE4-BBF3-4414-8A90-D97DD0D04C69}"/>
              </a:ext>
            </a:extLst>
          </p:cNvPr>
          <p:cNvPicPr>
            <a:picLocks noChangeAspect="1"/>
          </p:cNvPicPr>
          <p:nvPr/>
        </p:nvPicPr>
        <p:blipFill>
          <a:blip r:embed="rId3"/>
          <a:stretch>
            <a:fillRect/>
          </a:stretch>
        </p:blipFill>
        <p:spPr>
          <a:xfrm>
            <a:off x="835875" y="1074416"/>
            <a:ext cx="3787315" cy="3943984"/>
          </a:xfrm>
          <a:prstGeom prst="rect">
            <a:avLst/>
          </a:prstGeom>
        </p:spPr>
      </p:pic>
      <p:sp>
        <p:nvSpPr>
          <p:cNvPr id="14" name="Rectangle 13">
            <a:extLst>
              <a:ext uri="{FF2B5EF4-FFF2-40B4-BE49-F238E27FC236}">
                <a16:creationId xmlns:a16="http://schemas.microsoft.com/office/drawing/2014/main" id="{44EECE5D-5006-445B-BEB1-914AA426BE1B}"/>
              </a:ext>
            </a:extLst>
          </p:cNvPr>
          <p:cNvSpPr/>
          <p:nvPr/>
        </p:nvSpPr>
        <p:spPr>
          <a:xfrm>
            <a:off x="4842375" y="1769135"/>
            <a:ext cx="3592800" cy="2554545"/>
          </a:xfrm>
          <a:prstGeom prst="rect">
            <a:avLst/>
          </a:prstGeom>
        </p:spPr>
        <p:txBody>
          <a:bodyPr wrap="square">
            <a:spAutoFit/>
          </a:bodyPr>
          <a:lstStyle/>
          <a:p>
            <a:r>
              <a:rPr lang="en-SG" sz="2000" dirty="0">
                <a:latin typeface="Istok Web" panose="020B0604020202020204" charset="0"/>
              </a:rPr>
              <a:t>Correlation Matrix</a:t>
            </a:r>
          </a:p>
          <a:p>
            <a:pPr marL="342900" indent="-342900">
              <a:buFont typeface="Arial" panose="020B0604020202020204" pitchFamily="34" charset="0"/>
              <a:buChar char="•"/>
            </a:pPr>
            <a:r>
              <a:rPr lang="en-SG" sz="2000" dirty="0">
                <a:latin typeface="Istok Web" panose="020B0604020202020204" charset="0"/>
              </a:rPr>
              <a:t>Observed correlation between Brightness and FRP</a:t>
            </a:r>
          </a:p>
          <a:p>
            <a:pPr marL="342900" indent="-342900">
              <a:buFont typeface="Arial" panose="020B0604020202020204" pitchFamily="34" charset="0"/>
              <a:buChar char="•"/>
            </a:pPr>
            <a:r>
              <a:rPr lang="en-SG" sz="2000" dirty="0">
                <a:latin typeface="Istok Web" panose="020B0604020202020204" charset="0"/>
              </a:rPr>
              <a:t>Observed correlation between scan and track (related to satellite movement)</a:t>
            </a:r>
          </a:p>
        </p:txBody>
      </p:sp>
      <p:sp>
        <p:nvSpPr>
          <p:cNvPr id="5" name="Google Shape;328;p38">
            <a:extLst>
              <a:ext uri="{FF2B5EF4-FFF2-40B4-BE49-F238E27FC236}">
                <a16:creationId xmlns:a16="http://schemas.microsoft.com/office/drawing/2014/main" id="{EC7F51ED-1A61-4E15-8ABC-65AEB13C54A5}"/>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3460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EECE5D-5006-445B-BEB1-914AA426BE1B}"/>
              </a:ext>
            </a:extLst>
          </p:cNvPr>
          <p:cNvSpPr/>
          <p:nvPr/>
        </p:nvSpPr>
        <p:spPr>
          <a:xfrm>
            <a:off x="5379098" y="2102931"/>
            <a:ext cx="3592800" cy="1631216"/>
          </a:xfrm>
          <a:prstGeom prst="rect">
            <a:avLst/>
          </a:prstGeom>
        </p:spPr>
        <p:txBody>
          <a:bodyPr wrap="square">
            <a:spAutoFit/>
          </a:bodyPr>
          <a:lstStyle/>
          <a:p>
            <a:r>
              <a:rPr lang="en-SG" sz="2000" dirty="0">
                <a:latin typeface="Istok Web" panose="020B0604020202020204" charset="0"/>
              </a:rPr>
              <a:t>Time-Series Plot</a:t>
            </a:r>
          </a:p>
          <a:p>
            <a:pPr marL="342900" indent="-342900">
              <a:buFont typeface="Arial" panose="020B0604020202020204" pitchFamily="34" charset="0"/>
              <a:buChar char="•"/>
            </a:pPr>
            <a:r>
              <a:rPr lang="en-SG" sz="2000" dirty="0">
                <a:latin typeface="Istok Web" panose="020B0604020202020204" charset="0"/>
              </a:rPr>
              <a:t>Plot of FRP values for </a:t>
            </a:r>
            <a:r>
              <a:rPr lang="en-SG" sz="2000" b="1" dirty="0">
                <a:latin typeface="Istok Web" panose="020B0604020202020204" charset="0"/>
              </a:rPr>
              <a:t>every satellite recording</a:t>
            </a:r>
          </a:p>
          <a:p>
            <a:pPr marL="342900" indent="-342900">
              <a:buFont typeface="Arial" panose="020B0604020202020204" pitchFamily="34" charset="0"/>
              <a:buChar char="•"/>
            </a:pPr>
            <a:r>
              <a:rPr lang="en-SG" sz="2000" dirty="0">
                <a:latin typeface="Istok Web" panose="020B0604020202020204" charset="0"/>
              </a:rPr>
              <a:t>Observed repeated/segmented data</a:t>
            </a:r>
          </a:p>
        </p:txBody>
      </p:sp>
      <p:pic>
        <p:nvPicPr>
          <p:cNvPr id="6" name="Screen Recording 2">
            <a:hlinkClick r:id="" action="ppaction://media"/>
            <a:extLst>
              <a:ext uri="{FF2B5EF4-FFF2-40B4-BE49-F238E27FC236}">
                <a16:creationId xmlns:a16="http://schemas.microsoft.com/office/drawing/2014/main" id="{253F1C05-7A1C-444B-BDA9-313F83935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5875" y="1165642"/>
            <a:ext cx="4543223" cy="3505794"/>
          </a:xfrm>
          <a:prstGeom prst="rect">
            <a:avLst/>
          </a:prstGeom>
        </p:spPr>
      </p:pic>
      <p:sp>
        <p:nvSpPr>
          <p:cNvPr id="5" name="Google Shape;328;p38">
            <a:extLst>
              <a:ext uri="{FF2B5EF4-FFF2-40B4-BE49-F238E27FC236}">
                <a16:creationId xmlns:a16="http://schemas.microsoft.com/office/drawing/2014/main" id="{E1BDB7E5-9051-415F-9936-628528D46D90}"/>
              </a:ext>
            </a:extLst>
          </p:cNvPr>
          <p:cNvSpPr txBox="1">
            <a:spLocks/>
          </p:cNvSpPr>
          <p:nvPr/>
        </p:nvSpPr>
        <p:spPr>
          <a:xfrm>
            <a:off x="835875" y="206228"/>
            <a:ext cx="7599300" cy="5844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SG" sz="2700" dirty="0">
                <a:latin typeface="Hammersmith One" panose="020B0604020202020204" charset="0"/>
              </a:rPr>
              <a:t>PROPOSED SOLUTION</a:t>
            </a:r>
          </a:p>
          <a:p>
            <a:pPr algn="r">
              <a:buClr>
                <a:schemeClr val="dk1"/>
              </a:buClr>
              <a:buSzPts val="1100"/>
            </a:pPr>
            <a:r>
              <a:rPr lang="en-SG" sz="1600" dirty="0">
                <a:latin typeface="Hammersmith One" panose="020B0604020202020204" charset="0"/>
              </a:rPr>
              <a:t>Data Visualisation</a:t>
            </a:r>
          </a:p>
        </p:txBody>
      </p:sp>
    </p:spTree>
    <p:extLst>
      <p:ext uri="{BB962C8B-B14F-4D97-AF65-F5344CB8AC3E}">
        <p14:creationId xmlns:p14="http://schemas.microsoft.com/office/powerpoint/2010/main" val="32351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647"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video>
              <p:cMediaNode vol="0">
                <p:cTn id="18" fill="hold" display="0">
                  <p:stCondLst>
                    <p:cond delay="indefinite"/>
                  </p:stCondLst>
                </p:cTn>
                <p:tgtEl>
                  <p:spTgt spid="6"/>
                </p:tgtEl>
              </p:cMediaNode>
            </p:video>
          </p:childTnLst>
        </p:cTn>
      </p:par>
    </p:tnLst>
    <p:bldLst>
      <p:bldP spid="14" grpId="0"/>
    </p:bld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TotalTime>
  <Words>1664</Words>
  <Application>Microsoft Office PowerPoint</Application>
  <PresentationFormat>On-screen Show (16:9)</PresentationFormat>
  <Paragraphs>211</Paragraphs>
  <Slides>22</Slides>
  <Notes>18</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Cambria Math</vt:lpstr>
      <vt:lpstr>Hammersmith One</vt:lpstr>
      <vt:lpstr>Istok Web</vt:lpstr>
      <vt:lpstr>Arial</vt:lpstr>
      <vt:lpstr>Neue Haas Grotesk Text Pro</vt:lpstr>
      <vt:lpstr>Helvetica Neue</vt:lpstr>
      <vt:lpstr>Calibri</vt:lpstr>
      <vt:lpstr>HVAC Project Proposal by Slidesgo</vt:lpstr>
      <vt:lpstr>PREDICTING HOTSPOT INTENSITIES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Reformatting Features &amp; Processing The Dataset</vt:lpstr>
      <vt:lpstr>DATA PRE-PROCESSING Reformatting Features &amp; Processing The Dataset</vt:lpstr>
      <vt:lpstr>DATA PRE-PROCESSING Feature Selection</vt:lpstr>
      <vt:lpstr>DATA PRE-PROCESSING Feature Selection</vt:lpstr>
      <vt:lpstr>PowerPoint Presentation</vt:lpstr>
      <vt:lpstr>PREDICTIVE MODELLING Train-Val-Test Split</vt:lpstr>
      <vt:lpstr>PREDICTIVE MODELLING Train-Val-Test Split</vt:lpstr>
      <vt:lpstr>PowerPoint Presentation</vt:lpstr>
      <vt:lpstr>PowerPoint Presentation</vt:lpstr>
      <vt:lpstr>THANK YOU!</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dc:creator>Atticus Kwek Yan Qing</dc:creator>
  <cp:lastModifiedBy>Symus Say</cp:lastModifiedBy>
  <cp:revision>59</cp:revision>
  <dcterms:modified xsi:type="dcterms:W3CDTF">2021-04-14T01:33:04Z</dcterms:modified>
</cp:coreProperties>
</file>